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4"/>
  </p:notesMasterIdLst>
  <p:sldIdLst>
    <p:sldId id="256" r:id="rId2"/>
    <p:sldId id="277" r:id="rId3"/>
    <p:sldId id="257" r:id="rId4"/>
    <p:sldId id="260" r:id="rId5"/>
    <p:sldId id="263" r:id="rId6"/>
    <p:sldId id="262" r:id="rId7"/>
    <p:sldId id="259" r:id="rId8"/>
    <p:sldId id="278" r:id="rId9"/>
    <p:sldId id="264" r:id="rId10"/>
    <p:sldId id="267" r:id="rId11"/>
    <p:sldId id="268" r:id="rId12"/>
    <p:sldId id="269" r:id="rId13"/>
    <p:sldId id="270" r:id="rId14"/>
    <p:sldId id="266" r:id="rId15"/>
    <p:sldId id="288" r:id="rId16"/>
    <p:sldId id="271" r:id="rId17"/>
    <p:sldId id="272" r:id="rId18"/>
    <p:sldId id="261" r:id="rId19"/>
    <p:sldId id="273" r:id="rId20"/>
    <p:sldId id="274" r:id="rId21"/>
    <p:sldId id="265" r:id="rId22"/>
    <p:sldId id="275" r:id="rId23"/>
    <p:sldId id="276" r:id="rId24"/>
    <p:sldId id="258" r:id="rId25"/>
    <p:sldId id="289" r:id="rId26"/>
    <p:sldId id="279" r:id="rId27"/>
    <p:sldId id="280" r:id="rId28"/>
    <p:sldId id="281" r:id="rId29"/>
    <p:sldId id="282" r:id="rId30"/>
    <p:sldId id="283" r:id="rId31"/>
    <p:sldId id="284" r:id="rId32"/>
    <p:sldId id="285" r:id="rId33"/>
    <p:sldId id="286" r:id="rId34"/>
    <p:sldId id="287" r:id="rId35"/>
    <p:sldId id="290" r:id="rId36"/>
    <p:sldId id="293" r:id="rId37"/>
    <p:sldId id="291" r:id="rId38"/>
    <p:sldId id="295" r:id="rId39"/>
    <p:sldId id="292" r:id="rId40"/>
    <p:sldId id="296" r:id="rId41"/>
    <p:sldId id="297"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6C511D-537B-4EC9-9FD1-B5FAC4A2606E}">
          <p14:sldIdLst>
            <p14:sldId id="256"/>
            <p14:sldId id="277"/>
            <p14:sldId id="257"/>
            <p14:sldId id="260"/>
            <p14:sldId id="263"/>
            <p14:sldId id="262"/>
            <p14:sldId id="259"/>
          </p14:sldIdLst>
        </p14:section>
        <p14:section name="ML2" id="{469DD48D-4596-4F9E-912C-2644AFA6B557}">
          <p14:sldIdLst>
            <p14:sldId id="278"/>
            <p14:sldId id="264"/>
            <p14:sldId id="267"/>
            <p14:sldId id="268"/>
            <p14:sldId id="269"/>
            <p14:sldId id="270"/>
            <p14:sldId id="266"/>
          </p14:sldIdLst>
        </p14:section>
        <p14:section name="ML3" id="{D90944F1-773F-402B-BA8E-A42278DDF942}">
          <p14:sldIdLst>
            <p14:sldId id="288"/>
            <p14:sldId id="271"/>
            <p14:sldId id="272"/>
            <p14:sldId id="261"/>
            <p14:sldId id="273"/>
            <p14:sldId id="274"/>
            <p14:sldId id="265"/>
            <p14:sldId id="275"/>
            <p14:sldId id="276"/>
            <p14:sldId id="258"/>
          </p14:sldIdLst>
        </p14:section>
        <p14:section name="ML4" id="{F36A3EDE-0F33-4AD9-9FD1-8AFBCAC53246}">
          <p14:sldIdLst>
            <p14:sldId id="289"/>
            <p14:sldId id="279"/>
            <p14:sldId id="280"/>
            <p14:sldId id="281"/>
            <p14:sldId id="282"/>
            <p14:sldId id="283"/>
            <p14:sldId id="284"/>
            <p14:sldId id="285"/>
            <p14:sldId id="286"/>
            <p14:sldId id="287"/>
          </p14:sldIdLst>
        </p14:section>
        <p14:section name="ML5 - F" id="{DB974E0B-B669-4B86-9B63-9D14568FAA84}">
          <p14:sldIdLst>
            <p14:sldId id="290"/>
            <p14:sldId id="293"/>
          </p14:sldIdLst>
        </p14:section>
        <p14:section name="ML6 - F" id="{F833E2D2-9DC7-4DFD-9335-CAB225D99217}">
          <p14:sldIdLst>
            <p14:sldId id="291"/>
            <p14:sldId id="295"/>
          </p14:sldIdLst>
        </p14:section>
        <p14:section name="ML7" id="{33EB7CBD-9C4C-460C-8DCC-5F54D6A2E616}">
          <p14:sldIdLst>
            <p14:sldId id="292"/>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7B1A2-6AB8-497E-A4D1-971AE8C6A8DC}" v="19" dt="2022-12-05T19:56:54.338"/>
    <p1510:client id="{A4C86B38-E0DF-CE04-BCB0-38E9DCC9D79C}" v="2" dt="2022-12-06T01:11:04.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shini bala" userId="2d6094daef40c39f" providerId="LiveId" clId="{FE5D313F-E8C5-42F7-A5BA-E9A231F58CBE}"/>
    <pc:docChg chg="undo custSel addSld delSld modSld modSection">
      <pc:chgData name="Dharshini bala" userId="2d6094daef40c39f" providerId="LiveId" clId="{FE5D313F-E8C5-42F7-A5BA-E9A231F58CBE}" dt="2022-12-06T08:52:50.748" v="944" actId="1076"/>
      <pc:docMkLst>
        <pc:docMk/>
      </pc:docMkLst>
      <pc:sldChg chg="modSp add mod">
        <pc:chgData name="Dharshini bala" userId="2d6094daef40c39f" providerId="LiveId" clId="{FE5D313F-E8C5-42F7-A5BA-E9A231F58CBE}" dt="2022-12-06T06:30:37.018" v="18" actId="20577"/>
        <pc:sldMkLst>
          <pc:docMk/>
          <pc:sldMk cId="486845611" sldId="296"/>
        </pc:sldMkLst>
        <pc:spChg chg="mod">
          <ac:chgData name="Dharshini bala" userId="2d6094daef40c39f" providerId="LiveId" clId="{FE5D313F-E8C5-42F7-A5BA-E9A231F58CBE}" dt="2022-12-06T06:30:37.018" v="18" actId="20577"/>
          <ac:spMkLst>
            <pc:docMk/>
            <pc:sldMk cId="486845611" sldId="296"/>
            <ac:spMk id="6" creationId="{57933A94-FFE8-F005-DC04-262F7387EBF8}"/>
          </ac:spMkLst>
        </pc:spChg>
      </pc:sldChg>
      <pc:sldChg chg="new del">
        <pc:chgData name="Dharshini bala" userId="2d6094daef40c39f" providerId="LiveId" clId="{FE5D313F-E8C5-42F7-A5BA-E9A231F58CBE}" dt="2022-12-06T06:30:08.091" v="1" actId="680"/>
        <pc:sldMkLst>
          <pc:docMk/>
          <pc:sldMk cId="500519574" sldId="296"/>
        </pc:sldMkLst>
      </pc:sldChg>
      <pc:sldChg chg="modSp add mod">
        <pc:chgData name="Dharshini bala" userId="2d6094daef40c39f" providerId="LiveId" clId="{FE5D313F-E8C5-42F7-A5BA-E9A231F58CBE}" dt="2022-12-06T08:52:50.748" v="944" actId="1076"/>
        <pc:sldMkLst>
          <pc:docMk/>
          <pc:sldMk cId="899094979" sldId="297"/>
        </pc:sldMkLst>
        <pc:spChg chg="mod">
          <ac:chgData name="Dharshini bala" userId="2d6094daef40c39f" providerId="LiveId" clId="{FE5D313F-E8C5-42F7-A5BA-E9A231F58CBE}" dt="2022-12-06T06:30:52.436" v="32" actId="20577"/>
          <ac:spMkLst>
            <pc:docMk/>
            <pc:sldMk cId="899094979" sldId="297"/>
            <ac:spMk id="5" creationId="{F4E4B8FF-4C45-CD18-C8F2-2C937A796A84}"/>
          </ac:spMkLst>
        </pc:spChg>
        <pc:spChg chg="mod">
          <ac:chgData name="Dharshini bala" userId="2d6094daef40c39f" providerId="LiveId" clId="{FE5D313F-E8C5-42F7-A5BA-E9A231F58CBE}" dt="2022-12-06T08:52:50.748" v="944" actId="1076"/>
          <ac:spMkLst>
            <pc:docMk/>
            <pc:sldMk cId="899094979" sldId="297"/>
            <ac:spMk id="7" creationId="{7904D60C-EA78-2511-1EFB-8BE4F29AD6BC}"/>
          </ac:spMkLst>
        </pc:spChg>
      </pc:sldChg>
      <pc:sldChg chg="addSp delSp modSp new mod">
        <pc:chgData name="Dharshini bala" userId="2d6094daef40c39f" providerId="LiveId" clId="{FE5D313F-E8C5-42F7-A5BA-E9A231F58CBE}" dt="2022-12-06T08:52:20.614" v="939" actId="1076"/>
        <pc:sldMkLst>
          <pc:docMk/>
          <pc:sldMk cId="707238910" sldId="298"/>
        </pc:sldMkLst>
        <pc:spChg chg="del">
          <ac:chgData name="Dharshini bala" userId="2d6094daef40c39f" providerId="LiveId" clId="{FE5D313F-E8C5-42F7-A5BA-E9A231F58CBE}" dt="2022-12-06T08:44:55.620" v="914" actId="478"/>
          <ac:spMkLst>
            <pc:docMk/>
            <pc:sldMk cId="707238910" sldId="298"/>
            <ac:spMk id="2" creationId="{03B87FBD-304E-227A-F494-0A0885B6C402}"/>
          </ac:spMkLst>
        </pc:spChg>
        <pc:spChg chg="add del mod">
          <ac:chgData name="Dharshini bala" userId="2d6094daef40c39f" providerId="LiveId" clId="{FE5D313F-E8C5-42F7-A5BA-E9A231F58CBE}" dt="2022-12-06T08:45:02.750" v="917"/>
          <ac:spMkLst>
            <pc:docMk/>
            <pc:sldMk cId="707238910" sldId="298"/>
            <ac:spMk id="3" creationId="{70C63607-2E33-3ADA-BB0D-A02A2F6990DE}"/>
          </ac:spMkLst>
        </pc:spChg>
        <pc:spChg chg="add mod">
          <ac:chgData name="Dharshini bala" userId="2d6094daef40c39f" providerId="LiveId" clId="{FE5D313F-E8C5-42F7-A5BA-E9A231F58CBE}" dt="2022-12-06T08:52:20.614" v="939" actId="1076"/>
          <ac:spMkLst>
            <pc:docMk/>
            <pc:sldMk cId="707238910" sldId="298"/>
            <ac:spMk id="5" creationId="{2DF3834E-42D1-89DD-A757-74A674D88F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B5C3D-A812-4138-8EE8-524ED99F33A0}"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A0056-8D33-429C-BC00-A0A26355100C}" type="slidenum">
              <a:rPr lang="en-US" smtClean="0"/>
              <a:t>‹#›</a:t>
            </a:fld>
            <a:endParaRPr lang="en-US"/>
          </a:p>
        </p:txBody>
      </p:sp>
    </p:spTree>
    <p:extLst>
      <p:ext uri="{BB962C8B-B14F-4D97-AF65-F5344CB8AC3E}">
        <p14:creationId xmlns:p14="http://schemas.microsoft.com/office/powerpoint/2010/main" val="54313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FF1A00-81F2-4A3D-BB64-73BEC2F80BC4}" type="slidenum">
              <a:rPr lang="en-US" smtClean="0"/>
              <a:t>20</a:t>
            </a:fld>
            <a:endParaRPr lang="en-US"/>
          </a:p>
        </p:txBody>
      </p:sp>
    </p:spTree>
    <p:extLst>
      <p:ext uri="{BB962C8B-B14F-4D97-AF65-F5344CB8AC3E}">
        <p14:creationId xmlns:p14="http://schemas.microsoft.com/office/powerpoint/2010/main" val="273592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5673EA-1F2E-40CD-9FF7-426187CBE631}" type="slidenum">
              <a:rPr lang="en-US" smtClean="0"/>
              <a:t>31</a:t>
            </a:fld>
            <a:endParaRPr lang="en-US"/>
          </a:p>
        </p:txBody>
      </p:sp>
    </p:spTree>
    <p:extLst>
      <p:ext uri="{BB962C8B-B14F-4D97-AF65-F5344CB8AC3E}">
        <p14:creationId xmlns:p14="http://schemas.microsoft.com/office/powerpoint/2010/main" val="147260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5673EA-1F2E-40CD-9FF7-426187CBE631}" type="slidenum">
              <a:rPr lang="en-US" smtClean="0"/>
              <a:t>32</a:t>
            </a:fld>
            <a:endParaRPr lang="en-US"/>
          </a:p>
        </p:txBody>
      </p:sp>
    </p:spTree>
    <p:extLst>
      <p:ext uri="{BB962C8B-B14F-4D97-AF65-F5344CB8AC3E}">
        <p14:creationId xmlns:p14="http://schemas.microsoft.com/office/powerpoint/2010/main" val="281639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01249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76420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31428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189383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8603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2861740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228084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64729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2268613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C9B90-0C0F-4AFC-91B8-CC2D0244D9D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31337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1C9B90-0C0F-4AFC-91B8-CC2D0244D9D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351572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C9B90-0C0F-4AFC-91B8-CC2D0244D9DE}"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2990870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1C9B90-0C0F-4AFC-91B8-CC2D0244D9DE}"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089926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1C9B90-0C0F-4AFC-91B8-CC2D0244D9DE}"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205051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1C9B90-0C0F-4AFC-91B8-CC2D0244D9D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33659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1C9B90-0C0F-4AFC-91B8-CC2D0244D9D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E7C45-963F-415B-BE27-4200E7EC26DC}" type="slidenum">
              <a:rPr lang="en-US" smtClean="0"/>
              <a:t>‹#›</a:t>
            </a:fld>
            <a:endParaRPr lang="en-US"/>
          </a:p>
        </p:txBody>
      </p:sp>
    </p:spTree>
    <p:extLst>
      <p:ext uri="{BB962C8B-B14F-4D97-AF65-F5344CB8AC3E}">
        <p14:creationId xmlns:p14="http://schemas.microsoft.com/office/powerpoint/2010/main" val="80771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1C9B90-0C0F-4AFC-91B8-CC2D0244D9DE}" type="datetimeFigureOut">
              <a:rPr lang="en-US" smtClean="0"/>
              <a:t>12/6/2022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21E7C45-963F-415B-BE27-4200E7EC26DC}" type="slidenum">
              <a:rPr lang="en-US" smtClean="0"/>
              <a:t>‹#›</a:t>
            </a:fld>
            <a:endParaRPr lang="en-US"/>
          </a:p>
        </p:txBody>
      </p:sp>
    </p:spTree>
    <p:extLst>
      <p:ext uri="{BB962C8B-B14F-4D97-AF65-F5344CB8AC3E}">
        <p14:creationId xmlns:p14="http://schemas.microsoft.com/office/powerpoint/2010/main" val="323062350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didas.com/us" TargetMode="External"/><Relationship Id="rId2" Type="http://schemas.openxmlformats.org/officeDocument/2006/relationships/hyperlink" Target="https://www.nik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hyperlink" Target="https://blog.unmetric.com/nike-social-media#:~:text=The%20sportswear%20giant%20is%20a%20champion%20on%20social,the%20most%20followed%20brand%20with%2092%20million%20followers%21"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blog.unmetric.com/nike-social-media#:~:text=The%20sportswear%20giant%20is%20a%20champion%20on%20social,the%20most%20followed%20brand%20with%2092%20million%20followers%2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54E5BF-1B2C-F577-6813-BC379DD23293}"/>
              </a:ext>
            </a:extLst>
          </p:cNvPr>
          <p:cNvSpPr txBox="1"/>
          <p:nvPr/>
        </p:nvSpPr>
        <p:spPr>
          <a:xfrm>
            <a:off x="6363701" y="4074131"/>
            <a:ext cx="3342967" cy="2585323"/>
          </a:xfrm>
          <a:prstGeom prst="rect">
            <a:avLst/>
          </a:prstGeom>
          <a:noFill/>
        </p:spPr>
        <p:txBody>
          <a:bodyPr wrap="square" rtlCol="0">
            <a:spAutoFit/>
          </a:bodyPr>
          <a:lstStyle/>
          <a:p>
            <a:r>
              <a:rPr lang="en-US" b="1" dirty="0"/>
              <a:t>Just Do It(Analytics):</a:t>
            </a:r>
          </a:p>
          <a:p>
            <a:endParaRPr lang="en-US" dirty="0"/>
          </a:p>
          <a:p>
            <a:r>
              <a:rPr lang="en-US" dirty="0"/>
              <a:t>Dharshini Bala Soundararaj</a:t>
            </a:r>
          </a:p>
          <a:p>
            <a:r>
              <a:rPr lang="en-US" dirty="0"/>
              <a:t>Jahnavi Billa</a:t>
            </a:r>
          </a:p>
          <a:p>
            <a:r>
              <a:rPr lang="en-US" dirty="0"/>
              <a:t>Janrey Rivera</a:t>
            </a:r>
          </a:p>
          <a:p>
            <a:r>
              <a:rPr lang="en-US" dirty="0"/>
              <a:t>Japsehaj Singh Wahi</a:t>
            </a:r>
          </a:p>
          <a:p>
            <a:r>
              <a:rPr lang="en-US" dirty="0"/>
              <a:t>Jessica </a:t>
            </a:r>
            <a:r>
              <a:rPr lang="en-US" dirty="0" err="1"/>
              <a:t>Mettu</a:t>
            </a:r>
            <a:endParaRPr lang="en-US" dirty="0"/>
          </a:p>
          <a:p>
            <a:r>
              <a:rPr lang="en-US" dirty="0" err="1"/>
              <a:t>Sanika</a:t>
            </a:r>
            <a:r>
              <a:rPr lang="en-US" dirty="0"/>
              <a:t> </a:t>
            </a:r>
            <a:r>
              <a:rPr lang="en-US" dirty="0" err="1"/>
              <a:t>Shreekar</a:t>
            </a:r>
            <a:r>
              <a:rPr lang="en-US" dirty="0"/>
              <a:t> </a:t>
            </a:r>
            <a:r>
              <a:rPr lang="en-US" dirty="0" err="1"/>
              <a:t>Gowaikar</a:t>
            </a:r>
            <a:endParaRPr lang="en-US" dirty="0"/>
          </a:p>
          <a:p>
            <a:r>
              <a:rPr lang="en-US" dirty="0"/>
              <a:t>Suveethra Tamilselvan</a:t>
            </a:r>
          </a:p>
        </p:txBody>
      </p:sp>
      <p:sp>
        <p:nvSpPr>
          <p:cNvPr id="6" name="TextBox 5">
            <a:extLst>
              <a:ext uri="{FF2B5EF4-FFF2-40B4-BE49-F238E27FC236}">
                <a16:creationId xmlns:a16="http://schemas.microsoft.com/office/drawing/2014/main" id="{6D1497B0-DAB4-A389-078D-B93C557B5958}"/>
              </a:ext>
            </a:extLst>
          </p:cNvPr>
          <p:cNvSpPr txBox="1"/>
          <p:nvPr/>
        </p:nvSpPr>
        <p:spPr>
          <a:xfrm>
            <a:off x="500230" y="6099780"/>
            <a:ext cx="6253317" cy="369332"/>
          </a:xfrm>
          <a:prstGeom prst="rect">
            <a:avLst/>
          </a:prstGeom>
          <a:noFill/>
        </p:spPr>
        <p:txBody>
          <a:bodyPr wrap="square" rtlCol="0">
            <a:spAutoFit/>
          </a:bodyPr>
          <a:lstStyle/>
          <a:p>
            <a:r>
              <a:rPr lang="en-US" dirty="0"/>
              <a:t>WEB ANALYTICS || PROJECT</a:t>
            </a:r>
          </a:p>
        </p:txBody>
      </p:sp>
      <p:pic>
        <p:nvPicPr>
          <p:cNvPr id="9" name="Picture 8">
            <a:extLst>
              <a:ext uri="{FF2B5EF4-FFF2-40B4-BE49-F238E27FC236}">
                <a16:creationId xmlns:a16="http://schemas.microsoft.com/office/drawing/2014/main" id="{2D0388E7-ACAA-6CA5-63F0-10EC1C5E9F2B}"/>
              </a:ext>
            </a:extLst>
          </p:cNvPr>
          <p:cNvPicPr>
            <a:picLocks noChangeAspect="1"/>
          </p:cNvPicPr>
          <p:nvPr/>
        </p:nvPicPr>
        <p:blipFill>
          <a:blip r:embed="rId2"/>
          <a:stretch>
            <a:fillRect/>
          </a:stretch>
        </p:blipFill>
        <p:spPr>
          <a:xfrm>
            <a:off x="3038595" y="1013455"/>
            <a:ext cx="5364945" cy="3147333"/>
          </a:xfrm>
          <a:prstGeom prst="rect">
            <a:avLst/>
          </a:prstGeom>
        </p:spPr>
      </p:pic>
      <p:sp>
        <p:nvSpPr>
          <p:cNvPr id="10" name="TextBox 9">
            <a:extLst>
              <a:ext uri="{FF2B5EF4-FFF2-40B4-BE49-F238E27FC236}">
                <a16:creationId xmlns:a16="http://schemas.microsoft.com/office/drawing/2014/main" id="{C249A674-F46B-B12C-FBDC-3F8672EA9CDB}"/>
              </a:ext>
            </a:extLst>
          </p:cNvPr>
          <p:cNvSpPr txBox="1"/>
          <p:nvPr/>
        </p:nvSpPr>
        <p:spPr>
          <a:xfrm>
            <a:off x="6480472" y="3059668"/>
            <a:ext cx="1828800" cy="369332"/>
          </a:xfrm>
          <a:prstGeom prst="rect">
            <a:avLst/>
          </a:prstGeom>
          <a:noFill/>
        </p:spPr>
        <p:txBody>
          <a:bodyPr wrap="square" rtlCol="0">
            <a:spAutoFit/>
          </a:bodyPr>
          <a:lstStyle/>
          <a:p>
            <a:r>
              <a:rPr lang="en-US" i="1" dirty="0"/>
              <a:t>-Swoosh</a:t>
            </a:r>
          </a:p>
        </p:txBody>
      </p:sp>
    </p:spTree>
    <p:extLst>
      <p:ext uri="{BB962C8B-B14F-4D97-AF65-F5344CB8AC3E}">
        <p14:creationId xmlns:p14="http://schemas.microsoft.com/office/powerpoint/2010/main" val="348327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489407" y="1005502"/>
            <a:ext cx="9371029" cy="646331"/>
          </a:xfrm>
          <a:prstGeom prst="rect">
            <a:avLst/>
          </a:prstGeom>
          <a:noFill/>
        </p:spPr>
        <p:txBody>
          <a:bodyPr wrap="square" lIns="91440" tIns="45720" rIns="91440" bIns="45720" rtlCol="0" anchor="t">
            <a:spAutoFit/>
          </a:bodyPr>
          <a:lstStyle/>
          <a:p>
            <a:r>
              <a:rPr lang="en-US" sz="1800" b="1" i="0">
                <a:solidFill>
                  <a:srgbClr val="000000"/>
                </a:solidFill>
                <a:effectLst/>
                <a:latin typeface="arial"/>
                <a:cs typeface="arial"/>
              </a:rPr>
              <a:t>6Ps</a:t>
            </a:r>
            <a:r>
              <a:rPr lang="en-US" b="1">
                <a:solidFill>
                  <a:srgbClr val="000000"/>
                </a:solidFill>
                <a:latin typeface="arial"/>
                <a:cs typeface="arial"/>
              </a:rPr>
              <a:t> of Digital Transformation w.r.to Nike</a:t>
            </a:r>
            <a:endParaRPr lang="en-US" b="1"/>
          </a:p>
          <a:p>
            <a:pPr algn="l"/>
            <a:endParaRPr lang="en-US" b="1">
              <a:solidFill>
                <a:srgbClr val="000000"/>
              </a:solidFill>
              <a:latin typeface="arial" panose="020B0604020202020204" pitchFamily="34" charset="0"/>
              <a:cs typeface="arial"/>
            </a:endParaRPr>
          </a:p>
        </p:txBody>
      </p:sp>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Digital Transformation</a:t>
            </a:r>
          </a:p>
        </p:txBody>
      </p:sp>
      <p:sp>
        <p:nvSpPr>
          <p:cNvPr id="6" name="TextBox 5">
            <a:extLst>
              <a:ext uri="{FF2B5EF4-FFF2-40B4-BE49-F238E27FC236}">
                <a16:creationId xmlns:a16="http://schemas.microsoft.com/office/drawing/2014/main" id="{9086DAAD-9C55-9AF0-DBB8-CE753BD94132}"/>
              </a:ext>
            </a:extLst>
          </p:cNvPr>
          <p:cNvSpPr txBox="1"/>
          <p:nvPr/>
        </p:nvSpPr>
        <p:spPr>
          <a:xfrm>
            <a:off x="3942735" y="2163097"/>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75DF0634-E495-62BF-58C3-101D00503765}"/>
              </a:ext>
            </a:extLst>
          </p:cNvPr>
          <p:cNvSpPr txBox="1"/>
          <p:nvPr/>
        </p:nvSpPr>
        <p:spPr>
          <a:xfrm>
            <a:off x="489706" y="1481822"/>
            <a:ext cx="11352229" cy="4524315"/>
          </a:xfrm>
          <a:prstGeom prst="rect">
            <a:avLst/>
          </a:prstGeom>
          <a:noFill/>
        </p:spPr>
        <p:txBody>
          <a:bodyPr wrap="square" lIns="91440" tIns="45720" rIns="91440" bIns="45720" rtlCol="0" anchor="t">
            <a:spAutoFit/>
          </a:bodyPr>
          <a:lstStyle/>
          <a:p>
            <a:r>
              <a:rPr lang="en-US" b="1"/>
              <a:t>Purpose:  </a:t>
            </a:r>
            <a:endParaRPr lang="en-US">
              <a:ea typeface="+mn-lt"/>
              <a:cs typeface="+mn-lt"/>
            </a:endParaRPr>
          </a:p>
          <a:p>
            <a:endParaRPr lang="en-US" b="1">
              <a:ea typeface="+mn-lt"/>
              <a:cs typeface="+mn-lt"/>
            </a:endParaRPr>
          </a:p>
          <a:p>
            <a:r>
              <a:rPr lang="en-US">
                <a:ea typeface="+mn-lt"/>
                <a:cs typeface="+mn-lt"/>
              </a:rPr>
              <a:t>Nike is a leading sportswear brand since the 80s, an evidence of how their purpose has been clearly defined and executed. Echoing their vision that everybody is an athlete with their statement "if you have a body, you are an athlete". That goal translates to an all-embracing idea of what defines an athlete - It's not only professionals but also anyone who is simply obsessed with running outdoors can be an athlete. They have been able to effectively unite the world through sports by creating active communities of athletes throughout the globe through apps like NRC and NTC.</a:t>
            </a:r>
            <a:endParaRPr lang="en-US"/>
          </a:p>
          <a:p>
            <a:endParaRPr lang="en-US">
              <a:ea typeface="+mn-lt"/>
              <a:cs typeface="+mn-lt"/>
            </a:endParaRPr>
          </a:p>
          <a:p>
            <a:r>
              <a:rPr lang="en-US">
                <a:ea typeface="+mn-lt"/>
                <a:cs typeface="+mn-lt"/>
              </a:rPr>
              <a:t>Not only selling a shoes, but pitching a lifestyle is what captivates its high-value consumers.</a:t>
            </a:r>
            <a:endParaRPr lang="en-US"/>
          </a:p>
          <a:p>
            <a:endParaRPr lang="en-US">
              <a:ea typeface="+mn-lt"/>
              <a:cs typeface="+mn-lt"/>
            </a:endParaRPr>
          </a:p>
          <a:p>
            <a:r>
              <a:rPr lang="en-US" b="1">
                <a:ea typeface="+mn-lt"/>
                <a:cs typeface="+mn-lt"/>
              </a:rPr>
              <a:t>People:  </a:t>
            </a:r>
            <a:endParaRPr lang="en-US"/>
          </a:p>
          <a:p>
            <a:endParaRPr lang="en-US">
              <a:ea typeface="+mn-lt"/>
              <a:cs typeface="+mn-lt"/>
            </a:endParaRPr>
          </a:p>
          <a:p>
            <a:r>
              <a:rPr lang="en-US"/>
              <a:t>Nike has strong organizational culture driving innovation, the teams are not siloed, and they are very well connected. One thing we would like to tackle is understanding if Nike is investing in the right people and teams to achieve their goals.</a:t>
            </a:r>
          </a:p>
        </p:txBody>
      </p:sp>
    </p:spTree>
    <p:extLst>
      <p:ext uri="{BB962C8B-B14F-4D97-AF65-F5344CB8AC3E}">
        <p14:creationId xmlns:p14="http://schemas.microsoft.com/office/powerpoint/2010/main" val="75969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514807" y="891202"/>
            <a:ext cx="9371029" cy="646331"/>
          </a:xfrm>
          <a:prstGeom prst="rect">
            <a:avLst/>
          </a:prstGeom>
          <a:noFill/>
        </p:spPr>
        <p:txBody>
          <a:bodyPr wrap="square" lIns="91440" tIns="45720" rIns="91440" bIns="45720" rtlCol="0" anchor="t">
            <a:spAutoFit/>
          </a:bodyPr>
          <a:lstStyle/>
          <a:p>
            <a:r>
              <a:rPr lang="en-US" sz="1800" b="1" i="0">
                <a:solidFill>
                  <a:srgbClr val="000000"/>
                </a:solidFill>
                <a:effectLst/>
                <a:latin typeface="arial"/>
                <a:cs typeface="arial"/>
              </a:rPr>
              <a:t>6Ps</a:t>
            </a:r>
            <a:r>
              <a:rPr lang="en-US" b="1">
                <a:solidFill>
                  <a:srgbClr val="000000"/>
                </a:solidFill>
                <a:latin typeface="arial"/>
                <a:cs typeface="arial"/>
              </a:rPr>
              <a:t> of Digital Transformation w.r.to Nike</a:t>
            </a:r>
            <a:endParaRPr lang="en-US" b="1"/>
          </a:p>
          <a:p>
            <a:pPr algn="l"/>
            <a:endParaRPr lang="en-US" b="1">
              <a:solidFill>
                <a:srgbClr val="000000"/>
              </a:solidFill>
              <a:latin typeface="arial" panose="020B0604020202020204" pitchFamily="34" charset="0"/>
              <a:cs typeface="arial"/>
            </a:endParaRPr>
          </a:p>
        </p:txBody>
      </p:sp>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Digital Transformation</a:t>
            </a:r>
          </a:p>
        </p:txBody>
      </p:sp>
      <p:sp>
        <p:nvSpPr>
          <p:cNvPr id="6" name="TextBox 5">
            <a:extLst>
              <a:ext uri="{FF2B5EF4-FFF2-40B4-BE49-F238E27FC236}">
                <a16:creationId xmlns:a16="http://schemas.microsoft.com/office/drawing/2014/main" id="{9086DAAD-9C55-9AF0-DBB8-CE753BD94132}"/>
              </a:ext>
            </a:extLst>
          </p:cNvPr>
          <p:cNvSpPr txBox="1"/>
          <p:nvPr/>
        </p:nvSpPr>
        <p:spPr>
          <a:xfrm>
            <a:off x="3942735" y="2163097"/>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75DF0634-E495-62BF-58C3-101D00503765}"/>
              </a:ext>
            </a:extLst>
          </p:cNvPr>
          <p:cNvSpPr txBox="1"/>
          <p:nvPr/>
        </p:nvSpPr>
        <p:spPr>
          <a:xfrm>
            <a:off x="489706" y="1443722"/>
            <a:ext cx="11149029" cy="5078313"/>
          </a:xfrm>
          <a:prstGeom prst="rect">
            <a:avLst/>
          </a:prstGeom>
          <a:noFill/>
        </p:spPr>
        <p:txBody>
          <a:bodyPr wrap="square" lIns="91440" tIns="45720" rIns="91440" bIns="45720" rtlCol="0" anchor="t">
            <a:spAutoFit/>
          </a:bodyPr>
          <a:lstStyle/>
          <a:p>
            <a:r>
              <a:rPr lang="en-US" b="1"/>
              <a:t>Platform: </a:t>
            </a:r>
            <a:r>
              <a:rPr lang="en-US" b="1">
                <a:ea typeface="+mn-lt"/>
                <a:cs typeface="+mn-lt"/>
              </a:rPr>
              <a:t> </a:t>
            </a:r>
            <a:r>
              <a:rPr lang="en-US">
                <a:ea typeface="+mn-lt"/>
                <a:cs typeface="+mn-lt"/>
              </a:rPr>
              <a:t>We will want to uncover what platforms we can leverage to better understand customer behaviors and optimize their experience when interacting with our website.</a:t>
            </a:r>
            <a:endParaRPr lang="en-US" dirty="0"/>
          </a:p>
          <a:p>
            <a:pPr marL="285750" indent="-285750">
              <a:buFont typeface="Arial"/>
              <a:buChar char="•"/>
            </a:pPr>
            <a:r>
              <a:rPr lang="en-US">
                <a:ea typeface="+mn-lt"/>
                <a:cs typeface="+mn-lt"/>
              </a:rPr>
              <a:t>Search Engine Marketing tools - Are our blogs reaching our audience with effective SEM?</a:t>
            </a:r>
            <a:endParaRPr lang="en-US"/>
          </a:p>
          <a:p>
            <a:pPr marL="285750" indent="-285750">
              <a:buFont typeface="Arial"/>
              <a:buChar char="•"/>
            </a:pPr>
            <a:r>
              <a:rPr lang="en-US">
                <a:ea typeface="+mn-lt"/>
                <a:cs typeface="+mn-lt"/>
              </a:rPr>
              <a:t>Heatmapping tools – Are there instances of rage clicking?</a:t>
            </a:r>
          </a:p>
          <a:p>
            <a:pPr marL="285750" indent="-285750">
              <a:buFont typeface="Arial"/>
              <a:buChar char="•"/>
            </a:pPr>
            <a:r>
              <a:rPr lang="en-US">
                <a:ea typeface="+mn-lt"/>
                <a:cs typeface="+mn-lt"/>
              </a:rPr>
              <a:t>Social Media - Are we reaching our target audience? How do we reach untapped market?</a:t>
            </a:r>
            <a:endParaRPr lang="en-US"/>
          </a:p>
          <a:p>
            <a:endParaRPr lang="en-US" dirty="0"/>
          </a:p>
          <a:p>
            <a:r>
              <a:rPr lang="en-US" b="1"/>
              <a:t>Process: </a:t>
            </a:r>
            <a:r>
              <a:rPr lang="en-US">
                <a:ea typeface="+mn-lt"/>
                <a:cs typeface="+mn-lt"/>
              </a:rPr>
              <a:t> We would want to uncover how Nike measures the synergies between people and processes effectively. Does everybody know the value that they bring in the table?</a:t>
            </a:r>
          </a:p>
          <a:p>
            <a:endParaRPr lang="en-US" dirty="0"/>
          </a:p>
          <a:p>
            <a:r>
              <a:rPr lang="en-US" b="1"/>
              <a:t>Pace: </a:t>
            </a:r>
            <a:r>
              <a:rPr lang="en-US"/>
              <a:t>Nike's</a:t>
            </a:r>
            <a:r>
              <a:rPr lang="en-US" b="1"/>
              <a:t> </a:t>
            </a:r>
            <a:r>
              <a:rPr lang="en-US"/>
              <a:t>data are fully integrated, and visualizations are easily generated that are clear and concise for everyone in the company to digest. We would want to tackle the following questions:</a:t>
            </a:r>
            <a:r>
              <a:rPr lang="en-US">
                <a:ea typeface="+mn-lt"/>
                <a:cs typeface="+mn-lt"/>
              </a:rPr>
              <a:t> </a:t>
            </a:r>
          </a:p>
          <a:p>
            <a:pPr marL="285750" indent="-285750">
              <a:buFont typeface="Arial"/>
              <a:buChar char="•"/>
            </a:pPr>
            <a:r>
              <a:rPr lang="en-US">
                <a:ea typeface="+mn-lt"/>
                <a:cs typeface="+mn-lt"/>
              </a:rPr>
              <a:t>How agile is the company when it comes to executing actions when data insights come in? It's important to understand here how successful Nike is able to utilize the synergy created by their purpose, people, platform and process</a:t>
            </a:r>
            <a:endParaRPr lang="en-US"/>
          </a:p>
          <a:p>
            <a:endParaRPr lang="en-US" dirty="0"/>
          </a:p>
          <a:p>
            <a:r>
              <a:rPr lang="en-US" b="1"/>
              <a:t>Payoff: </a:t>
            </a:r>
            <a:r>
              <a:rPr lang="en-US">
                <a:ea typeface="+mn-lt"/>
                <a:cs typeface="+mn-lt"/>
              </a:rPr>
              <a:t>$175 billion valuation, 47 billion revenue annually</a:t>
            </a:r>
            <a:endParaRPr lang="en-US"/>
          </a:p>
          <a:p>
            <a:r>
              <a:rPr lang="en-US">
                <a:ea typeface="+mn-lt"/>
                <a:cs typeface="+mn-lt"/>
              </a:rPr>
              <a:t>-Quantify ROI based on metrics shown by organic and paid SEM. What is a justifiable ROI in three years</a:t>
            </a:r>
            <a:endParaRPr lang="en-US"/>
          </a:p>
          <a:p>
            <a:endParaRPr lang="en-US" dirty="0"/>
          </a:p>
        </p:txBody>
      </p:sp>
    </p:spTree>
    <p:extLst>
      <p:ext uri="{BB962C8B-B14F-4D97-AF65-F5344CB8AC3E}">
        <p14:creationId xmlns:p14="http://schemas.microsoft.com/office/powerpoint/2010/main" val="118174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536542" y="1005880"/>
            <a:ext cx="11254911" cy="4801314"/>
          </a:xfrm>
          <a:prstGeom prst="rect">
            <a:avLst/>
          </a:prstGeom>
          <a:noFill/>
        </p:spPr>
        <p:txBody>
          <a:bodyPr wrap="square" lIns="91440" tIns="45720" rIns="91440" bIns="45720" rtlCol="0" anchor="t">
            <a:spAutoFit/>
          </a:bodyPr>
          <a:lstStyle/>
          <a:p>
            <a:endParaRPr lang="en-US" sz="1800" b="1" i="0">
              <a:solidFill>
                <a:srgbClr val="000000"/>
              </a:solidFill>
              <a:effectLst/>
              <a:latin typeface="arial" panose="020B0604020202020204" pitchFamily="34" charset="0"/>
              <a:cs typeface="arial"/>
            </a:endParaRPr>
          </a:p>
          <a:p>
            <a:r>
              <a:rPr lang="en-US" b="1">
                <a:solidFill>
                  <a:srgbClr val="000000"/>
                </a:solidFill>
                <a:latin typeface="arial"/>
                <a:cs typeface="arial"/>
              </a:rPr>
              <a:t>Exit rate and bounce rate</a:t>
            </a:r>
            <a:r>
              <a:rPr lang="en-US">
                <a:solidFill>
                  <a:srgbClr val="000000"/>
                </a:solidFill>
                <a:latin typeface="arial"/>
                <a:cs typeface="arial"/>
              </a:rPr>
              <a:t> – To see pages where people are exiting the page without converting, this would help Nike to analyze which products are not selling well or if there is any issue with the aesthetics or performance of the page or product display.</a:t>
            </a:r>
          </a:p>
          <a:p>
            <a:endParaRPr lang="en-US">
              <a:solidFill>
                <a:srgbClr val="000000"/>
              </a:solidFill>
              <a:latin typeface="arial"/>
              <a:cs typeface="arial"/>
            </a:endParaRPr>
          </a:p>
          <a:p>
            <a:r>
              <a:rPr lang="en-US" b="1">
                <a:solidFill>
                  <a:srgbClr val="000000"/>
                </a:solidFill>
                <a:latin typeface="arial"/>
                <a:cs typeface="arial"/>
              </a:rPr>
              <a:t>Landing page</a:t>
            </a:r>
            <a:r>
              <a:rPr lang="en-US">
                <a:solidFill>
                  <a:srgbClr val="000000"/>
                </a:solidFill>
                <a:latin typeface="arial"/>
                <a:cs typeface="arial"/>
              </a:rPr>
              <a:t> or</a:t>
            </a:r>
            <a:r>
              <a:rPr lang="en-US" b="1">
                <a:solidFill>
                  <a:srgbClr val="000000"/>
                </a:solidFill>
                <a:latin typeface="arial"/>
                <a:cs typeface="arial"/>
              </a:rPr>
              <a:t> Lead capture pages</a:t>
            </a:r>
            <a:r>
              <a:rPr lang="en-US">
                <a:solidFill>
                  <a:srgbClr val="000000"/>
                </a:solidFill>
                <a:latin typeface="arial"/>
                <a:cs typeface="arial"/>
              </a:rPr>
              <a:t> – to see which pages of the website are bringing in more customers. This would help Nike to analyze which of its offerings or campaigns are selling well.</a:t>
            </a:r>
          </a:p>
          <a:p>
            <a:endParaRPr lang="en-US">
              <a:solidFill>
                <a:srgbClr val="000000"/>
              </a:solidFill>
              <a:latin typeface="arial"/>
              <a:cs typeface="arial"/>
            </a:endParaRPr>
          </a:p>
          <a:p>
            <a:r>
              <a:rPr lang="en-US" b="1">
                <a:solidFill>
                  <a:srgbClr val="000000"/>
                </a:solidFill>
                <a:latin typeface="arial"/>
                <a:cs typeface="arial"/>
              </a:rPr>
              <a:t>Traffic source</a:t>
            </a:r>
            <a:r>
              <a:rPr lang="en-US">
                <a:solidFill>
                  <a:srgbClr val="000000"/>
                </a:solidFill>
                <a:latin typeface="arial"/>
                <a:cs typeface="arial"/>
              </a:rPr>
              <a:t> – to see through which sources are customers coming to Nike.com, to see if more of their customers are which users – Google/Facebook/blog/email campaign.</a:t>
            </a:r>
          </a:p>
          <a:p>
            <a:endParaRPr lang="en-US">
              <a:solidFill>
                <a:srgbClr val="000000"/>
              </a:solidFill>
              <a:latin typeface="arial"/>
              <a:cs typeface="arial"/>
            </a:endParaRPr>
          </a:p>
          <a:p>
            <a:r>
              <a:rPr lang="en-US" b="1">
                <a:latin typeface="arial"/>
                <a:cs typeface="arial"/>
              </a:rPr>
              <a:t>Customer Demographics</a:t>
            </a:r>
            <a:r>
              <a:rPr lang="en-US">
                <a:latin typeface="arial"/>
                <a:cs typeface="arial"/>
              </a:rPr>
              <a:t> – location, gender, age – to see which segment of customers are buying or subscribing more and correlate with the style of the product they are purchasing.</a:t>
            </a:r>
          </a:p>
          <a:p>
            <a:endParaRPr lang="en-US">
              <a:latin typeface="arial"/>
              <a:cs typeface="arial"/>
            </a:endParaRPr>
          </a:p>
          <a:p>
            <a:r>
              <a:rPr lang="en-US" b="1">
                <a:latin typeface="arial"/>
                <a:cs typeface="arial"/>
              </a:rPr>
              <a:t>Style</a:t>
            </a:r>
            <a:r>
              <a:rPr lang="en-US">
                <a:latin typeface="arial"/>
                <a:cs typeface="arial"/>
              </a:rPr>
              <a:t> – to see which style of shoe or apparel are they purchasing more and which style is having more exit rate. This would help with customer recommendations and in featuring the most popular content at the top, decreasing the number of clicks.</a:t>
            </a:r>
          </a:p>
        </p:txBody>
      </p:sp>
      <p:sp>
        <p:nvSpPr>
          <p:cNvPr id="2" name="Title 4">
            <a:extLst>
              <a:ext uri="{FF2B5EF4-FFF2-40B4-BE49-F238E27FC236}">
                <a16:creationId xmlns:a16="http://schemas.microsoft.com/office/drawing/2014/main" id="{2CB5CB0D-4E8A-C078-D575-A3E5CE2F9CD8}"/>
              </a:ext>
            </a:extLst>
          </p:cNvPr>
          <p:cNvSpPr>
            <a:spLocks noGrp="1"/>
          </p:cNvSpPr>
          <p:nvPr>
            <p:ph type="title"/>
          </p:nvPr>
        </p:nvSpPr>
        <p:spPr>
          <a:xfrm>
            <a:off x="536542" y="365125"/>
            <a:ext cx="10515600" cy="637765"/>
          </a:xfrm>
        </p:spPr>
        <p:txBody>
          <a:bodyPr>
            <a:normAutofit/>
          </a:bodyPr>
          <a:lstStyle/>
          <a:p>
            <a:r>
              <a:rPr lang="en-US" sz="3200" b="1" dirty="0">
                <a:solidFill>
                  <a:schemeClr val="tx1"/>
                </a:solidFill>
              </a:rPr>
              <a:t>Data Values</a:t>
            </a:r>
          </a:p>
        </p:txBody>
      </p:sp>
    </p:spTree>
    <p:extLst>
      <p:ext uri="{BB962C8B-B14F-4D97-AF65-F5344CB8AC3E}">
        <p14:creationId xmlns:p14="http://schemas.microsoft.com/office/powerpoint/2010/main" val="66675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670560" y="824250"/>
            <a:ext cx="11002295" cy="5078313"/>
          </a:xfrm>
          <a:prstGeom prst="rect">
            <a:avLst/>
          </a:prstGeom>
          <a:noFill/>
        </p:spPr>
        <p:txBody>
          <a:bodyPr wrap="square" lIns="91440" tIns="45720" rIns="91440" bIns="45720" rtlCol="0" anchor="t">
            <a:spAutoFit/>
          </a:bodyPr>
          <a:lstStyle/>
          <a:p>
            <a:endParaRPr lang="en-US" b="1">
              <a:ea typeface="+mn-lt"/>
              <a:cs typeface="+mn-lt"/>
            </a:endParaRPr>
          </a:p>
          <a:p>
            <a:r>
              <a:rPr lang="en-US" b="1">
                <a:ea typeface="+mn-lt"/>
                <a:cs typeface="+mn-lt"/>
              </a:rPr>
              <a:t>Data Governance and its need:</a:t>
            </a:r>
            <a:r>
              <a:rPr lang="en-US">
                <a:ea typeface="+mn-lt"/>
                <a:cs typeface="+mn-lt"/>
              </a:rPr>
              <a:t> </a:t>
            </a:r>
            <a:endParaRPr lang="en-US"/>
          </a:p>
          <a:p>
            <a:pPr marL="285750" indent="-285750">
              <a:buFont typeface="Arial"/>
              <a:buChar char="•"/>
            </a:pPr>
            <a:r>
              <a:rPr lang="en-US">
                <a:ea typeface="+mn-lt"/>
                <a:cs typeface="+mn-lt"/>
              </a:rPr>
              <a:t>Data Governance will help Nike to maintain good quality data. It also provides the customers the power to control their own data which gets collected by Nike. </a:t>
            </a:r>
          </a:p>
          <a:p>
            <a:pPr marL="285750" indent="-285750">
              <a:buFont typeface="Arial"/>
              <a:buChar char="•"/>
            </a:pPr>
            <a:r>
              <a:rPr lang="en-US">
                <a:ea typeface="+mn-lt"/>
                <a:cs typeface="+mn-lt"/>
              </a:rPr>
              <a:t>This builds trust the customer has for Nike and results in a greater number of returning customers. </a:t>
            </a:r>
          </a:p>
          <a:p>
            <a:pPr marL="285750" indent="-285750">
              <a:buFont typeface="Arial"/>
              <a:buChar char="•"/>
            </a:pPr>
            <a:r>
              <a:rPr lang="en-US">
                <a:ea typeface="+mn-lt"/>
                <a:cs typeface="+mn-lt"/>
              </a:rPr>
              <a:t>Policies like GDPR and CCPA are on the rise and Nike must be careful with customer data to avoid hefty fines.</a:t>
            </a:r>
          </a:p>
          <a:p>
            <a:endParaRPr lang="en-US" b="1">
              <a:ea typeface="+mn-lt"/>
              <a:cs typeface="arial"/>
            </a:endParaRPr>
          </a:p>
          <a:p>
            <a:r>
              <a:rPr lang="en-US" b="1">
                <a:ea typeface="+mn-lt"/>
                <a:cs typeface="+mn-lt"/>
              </a:rPr>
              <a:t>Essential Steps:</a:t>
            </a:r>
            <a:r>
              <a:rPr lang="en-US">
                <a:ea typeface="+mn-lt"/>
                <a:cs typeface="+mn-lt"/>
              </a:rPr>
              <a:t> </a:t>
            </a:r>
          </a:p>
          <a:p>
            <a:pPr marL="285750" indent="-285750">
              <a:buFont typeface="Arial"/>
              <a:buChar char="•"/>
            </a:pPr>
            <a:r>
              <a:rPr lang="en-US">
                <a:ea typeface="+mn-lt"/>
                <a:cs typeface="+mn-lt"/>
              </a:rPr>
              <a:t>To figure out the purpose of collecting customer data. Collect only what is needed and providing discounts, social media challenges etc. would help customers engage more with their permission and trust. The customers would also know what is it being collected for and how it is being used. </a:t>
            </a:r>
          </a:p>
          <a:p>
            <a:pPr marL="285750" indent="-285750">
              <a:buFont typeface="Arial"/>
              <a:buChar char="•"/>
            </a:pPr>
            <a:r>
              <a:rPr lang="en-US">
                <a:ea typeface="+mn-lt"/>
                <a:cs typeface="+mn-lt"/>
              </a:rPr>
              <a:t>To include lawyers along with digital marketing team and digital analytics team to keep the data collection process in check. </a:t>
            </a:r>
          </a:p>
          <a:p>
            <a:pPr marL="285750" indent="-285750">
              <a:buFont typeface="Arial"/>
              <a:buChar char="•"/>
            </a:pPr>
            <a:r>
              <a:rPr lang="en-US">
                <a:ea typeface="+mn-lt"/>
                <a:cs typeface="+mn-lt"/>
              </a:rPr>
              <a:t>To understand where the data is stored, how it flows throughout your system and check if it is secured. </a:t>
            </a:r>
          </a:p>
          <a:p>
            <a:pPr marL="285750" indent="-285750">
              <a:buFont typeface="Arial"/>
              <a:buChar char="•"/>
            </a:pPr>
            <a:r>
              <a:rPr lang="en-US">
                <a:ea typeface="+mn-lt"/>
                <a:cs typeface="+mn-lt"/>
              </a:rPr>
              <a:t>Set up Tag Governance. </a:t>
            </a:r>
          </a:p>
          <a:p>
            <a:pPr marL="285750" indent="-285750">
              <a:buFont typeface="Arial"/>
              <a:buChar char="•"/>
            </a:pPr>
            <a:r>
              <a:rPr lang="en-US">
                <a:ea typeface="+mn-lt"/>
                <a:cs typeface="+mn-lt"/>
              </a:rPr>
              <a:t>Set up regular audits to make sure that the data collection and maintenance process is in compliance.</a:t>
            </a:r>
            <a:endParaRPr lang="en-US"/>
          </a:p>
        </p:txBody>
      </p:sp>
      <p:sp>
        <p:nvSpPr>
          <p:cNvPr id="2" name="Title 4">
            <a:extLst>
              <a:ext uri="{FF2B5EF4-FFF2-40B4-BE49-F238E27FC236}">
                <a16:creationId xmlns:a16="http://schemas.microsoft.com/office/drawing/2014/main" id="{130E87E2-AA42-903A-D0BE-0AC4CD181CDD}"/>
              </a:ext>
            </a:extLst>
          </p:cNvPr>
          <p:cNvSpPr>
            <a:spLocks noGrp="1"/>
          </p:cNvSpPr>
          <p:nvPr>
            <p:ph type="title"/>
          </p:nvPr>
        </p:nvSpPr>
        <p:spPr>
          <a:xfrm>
            <a:off x="670560" y="343862"/>
            <a:ext cx="10515600" cy="637765"/>
          </a:xfrm>
        </p:spPr>
        <p:txBody>
          <a:bodyPr>
            <a:normAutofit/>
          </a:bodyPr>
          <a:lstStyle/>
          <a:p>
            <a:r>
              <a:rPr lang="en-US" sz="3200" b="1" dirty="0">
                <a:solidFill>
                  <a:schemeClr val="tx1"/>
                </a:solidFill>
              </a:rPr>
              <a:t>Governance</a:t>
            </a:r>
          </a:p>
        </p:txBody>
      </p:sp>
    </p:spTree>
    <p:extLst>
      <p:ext uri="{BB962C8B-B14F-4D97-AF65-F5344CB8AC3E}">
        <p14:creationId xmlns:p14="http://schemas.microsoft.com/office/powerpoint/2010/main" val="158147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670560" y="1131508"/>
            <a:ext cx="10807700" cy="5078313"/>
          </a:xfrm>
          <a:prstGeom prst="rect">
            <a:avLst/>
          </a:prstGeom>
          <a:noFill/>
        </p:spPr>
        <p:txBody>
          <a:bodyPr wrap="square" lIns="91440" tIns="45720" rIns="91440" bIns="45720" rtlCol="0" anchor="t">
            <a:spAutoFit/>
          </a:bodyPr>
          <a:lstStyle/>
          <a:p>
            <a:r>
              <a:rPr lang="en-US" b="1">
                <a:solidFill>
                  <a:srgbClr val="000000"/>
                </a:solidFill>
                <a:latin typeface="arial"/>
                <a:cs typeface="arial"/>
              </a:rPr>
              <a:t>Roles in the Data Governance Team:</a:t>
            </a:r>
          </a:p>
          <a:p>
            <a:endParaRPr lang="en-US">
              <a:solidFill>
                <a:srgbClr val="000000"/>
              </a:solidFill>
              <a:latin typeface="arial"/>
              <a:cs typeface="arial"/>
            </a:endParaRPr>
          </a:p>
          <a:p>
            <a:r>
              <a:rPr lang="en-US" b="1">
                <a:solidFill>
                  <a:srgbClr val="000000"/>
                </a:solidFill>
                <a:latin typeface="arial"/>
                <a:cs typeface="arial"/>
              </a:rPr>
              <a:t>Data Lead</a:t>
            </a:r>
            <a:r>
              <a:rPr lang="en-US">
                <a:solidFill>
                  <a:srgbClr val="000000"/>
                </a:solidFill>
                <a:latin typeface="arial"/>
                <a:cs typeface="arial"/>
              </a:rPr>
              <a:t> – Responsible for overseeing the implementation of the data governance program. They help with the transformation of the data while ensuring the integrity and usability of the data. Data lead secures the approval and funding for the governance process.</a:t>
            </a:r>
            <a:endParaRPr lang="en-US">
              <a:solidFill>
                <a:srgbClr val="000000"/>
              </a:solidFill>
              <a:latin typeface="Trebuchet MS" panose="020B0603020202020204"/>
              <a:cs typeface="arial"/>
            </a:endParaRPr>
          </a:p>
          <a:p>
            <a:endParaRPr lang="en-US">
              <a:latin typeface="arial"/>
              <a:cs typeface="arial"/>
            </a:endParaRPr>
          </a:p>
          <a:p>
            <a:r>
              <a:rPr lang="en-US" b="1">
                <a:latin typeface="arial"/>
                <a:cs typeface="arial"/>
              </a:rPr>
              <a:t>Data Governance Manager </a:t>
            </a:r>
            <a:r>
              <a:rPr lang="en-US">
                <a:latin typeface="arial"/>
                <a:cs typeface="arial"/>
              </a:rPr>
              <a:t>– The manager leads the team in the data governance setup and ongoing process. In smaller teams, data lead and data governance manager role is taken up by the same person.</a:t>
            </a:r>
          </a:p>
          <a:p>
            <a:endParaRPr lang="en-US">
              <a:latin typeface="arial"/>
              <a:cs typeface="arial"/>
            </a:endParaRPr>
          </a:p>
          <a:p>
            <a:r>
              <a:rPr lang="en-US" b="1">
                <a:latin typeface="arial"/>
                <a:cs typeface="arial"/>
              </a:rPr>
              <a:t>Data custodian </a:t>
            </a:r>
            <a:r>
              <a:rPr lang="en-US">
                <a:latin typeface="arial"/>
                <a:cs typeface="arial"/>
              </a:rPr>
              <a:t>– Data custodian manages the movement, security and usage of the data. The team could have multiple custodians to manage data of various domains of the organization.</a:t>
            </a:r>
          </a:p>
          <a:p>
            <a:endParaRPr lang="en-US">
              <a:latin typeface="arial"/>
              <a:cs typeface="arial"/>
            </a:endParaRPr>
          </a:p>
          <a:p>
            <a:r>
              <a:rPr lang="en-US" b="1">
                <a:latin typeface="arial"/>
                <a:cs typeface="arial"/>
              </a:rPr>
              <a:t>Data Governance committee</a:t>
            </a:r>
            <a:r>
              <a:rPr lang="en-US">
                <a:latin typeface="arial"/>
                <a:cs typeface="arial"/>
              </a:rPr>
              <a:t> – This team is responsible for making and amending policies related to data governance. This team is overseen by data governance manager and lead.</a:t>
            </a:r>
          </a:p>
          <a:p>
            <a:endParaRPr lang="en-US">
              <a:latin typeface="arial"/>
              <a:cs typeface="arial"/>
            </a:endParaRPr>
          </a:p>
          <a:p>
            <a:r>
              <a:rPr lang="en-US" b="1">
                <a:latin typeface="arial"/>
                <a:cs typeface="arial"/>
              </a:rPr>
              <a:t>Data steward – </a:t>
            </a:r>
            <a:r>
              <a:rPr lang="en-US">
                <a:latin typeface="arial"/>
                <a:cs typeface="arial"/>
              </a:rPr>
              <a:t>They act as a bridge between business and IT team to access the right data. They oversee the data sets and check whether policies and data tagging are properly implemented. They are experts in domain and data governance knowledge. </a:t>
            </a:r>
            <a:endParaRPr lang="en-US" b="1">
              <a:latin typeface="arial"/>
              <a:cs typeface="arial"/>
            </a:endParaRPr>
          </a:p>
        </p:txBody>
      </p:sp>
      <p:sp>
        <p:nvSpPr>
          <p:cNvPr id="2" name="Title 4">
            <a:extLst>
              <a:ext uri="{FF2B5EF4-FFF2-40B4-BE49-F238E27FC236}">
                <a16:creationId xmlns:a16="http://schemas.microsoft.com/office/drawing/2014/main" id="{130E87E2-AA42-903A-D0BE-0AC4CD181CDD}"/>
              </a:ext>
            </a:extLst>
          </p:cNvPr>
          <p:cNvSpPr>
            <a:spLocks noGrp="1"/>
          </p:cNvSpPr>
          <p:nvPr>
            <p:ph type="title"/>
          </p:nvPr>
        </p:nvSpPr>
        <p:spPr>
          <a:xfrm>
            <a:off x="670560" y="343862"/>
            <a:ext cx="10515600" cy="637765"/>
          </a:xfrm>
        </p:spPr>
        <p:txBody>
          <a:bodyPr>
            <a:normAutofit/>
          </a:bodyPr>
          <a:lstStyle/>
          <a:p>
            <a:r>
              <a:rPr lang="en-US" sz="3200" b="1" dirty="0">
                <a:solidFill>
                  <a:schemeClr val="tx1"/>
                </a:solidFill>
              </a:rPr>
              <a:t>Governance</a:t>
            </a:r>
          </a:p>
        </p:txBody>
      </p:sp>
    </p:spTree>
    <p:extLst>
      <p:ext uri="{BB962C8B-B14F-4D97-AF65-F5344CB8AC3E}">
        <p14:creationId xmlns:p14="http://schemas.microsoft.com/office/powerpoint/2010/main" val="310721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SEM STRATEGY</a:t>
            </a:r>
          </a:p>
        </p:txBody>
      </p:sp>
    </p:spTree>
    <p:extLst>
      <p:ext uri="{BB962C8B-B14F-4D97-AF65-F5344CB8AC3E}">
        <p14:creationId xmlns:p14="http://schemas.microsoft.com/office/powerpoint/2010/main" val="95520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PLA – 3 Keywords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4801314"/>
          </a:xfrm>
          <a:prstGeom prst="rect">
            <a:avLst/>
          </a:prstGeom>
          <a:noFill/>
        </p:spPr>
        <p:txBody>
          <a:bodyPr wrap="square" lIns="91440" tIns="45720" rIns="91440" bIns="45720" rtlCol="0" anchor="t">
            <a:spAutoFit/>
          </a:bodyPr>
          <a:lstStyle/>
          <a:p>
            <a:r>
              <a:rPr lang="en-US" b="1"/>
              <a:t>Running shoes</a:t>
            </a:r>
          </a:p>
          <a:p>
            <a:pPr marL="285750" indent="-285750">
              <a:buFont typeface="Arial" panose="020B0604020202020204" pitchFamily="34" charset="0"/>
              <a:buChar char="•"/>
            </a:pPr>
            <a:r>
              <a:rPr lang="en-US"/>
              <a:t>Chrome – Nike was displayed in the third product listing ad (the sale was highlighted) and the product displayed was at low price compared to others. Another product of Nike was also displayed through aggregator website – academy.com later in the listing ad.</a:t>
            </a:r>
          </a:p>
          <a:p>
            <a:pPr marL="285750" indent="-285750">
              <a:buFont typeface="Arial" panose="020B0604020202020204" pitchFamily="34" charset="0"/>
              <a:buChar char="•"/>
            </a:pPr>
            <a:r>
              <a:rPr lang="en-US"/>
              <a:t>The official site link is displayed just below the image displays.</a:t>
            </a:r>
          </a:p>
          <a:p>
            <a:endParaRPr lang="en-US" b="1"/>
          </a:p>
          <a:p>
            <a:r>
              <a:rPr lang="en-US" b="1"/>
              <a:t>Training shorts </a:t>
            </a:r>
          </a:p>
          <a:p>
            <a:pPr marL="285750" indent="-285750">
              <a:buFont typeface="Arial" panose="020B0604020202020204" pitchFamily="34" charset="0"/>
              <a:buChar char="•"/>
            </a:pPr>
            <a:r>
              <a:rPr lang="en-US"/>
              <a:t>Nike was displayed in the 3</a:t>
            </a:r>
            <a:r>
              <a:rPr lang="en-US" baseline="30000"/>
              <a:t>rd</a:t>
            </a:r>
            <a:r>
              <a:rPr lang="en-US"/>
              <a:t> position with 31 reviews, not much difference in positioning compared to the shoes. The product that has more reviews through the aggregator website is listed in the 6</a:t>
            </a:r>
            <a:r>
              <a:rPr lang="en-US" baseline="30000"/>
              <a:t>th</a:t>
            </a:r>
            <a:r>
              <a:rPr lang="en-US"/>
              <a:t> place.</a:t>
            </a:r>
          </a:p>
          <a:p>
            <a:endParaRPr lang="en-US" b="1"/>
          </a:p>
          <a:p>
            <a:r>
              <a:rPr lang="en-US" b="1"/>
              <a:t>Activewear</a:t>
            </a:r>
          </a:p>
          <a:p>
            <a:pPr marL="285750" indent="-285750">
              <a:buFont typeface="Arial" panose="020B0604020202020204" pitchFamily="34" charset="0"/>
              <a:buChar char="•"/>
            </a:pPr>
            <a:r>
              <a:rPr lang="en-US"/>
              <a:t>Nike came in the first position with it’s men’s training t-shirt.</a:t>
            </a:r>
          </a:p>
          <a:p>
            <a:pPr marL="285750" indent="-285750">
              <a:buFont typeface="Arial" panose="020B0604020202020204" pitchFamily="34" charset="0"/>
              <a:buChar char="•"/>
            </a:pPr>
            <a:r>
              <a:rPr lang="en-US"/>
              <a:t>The same product is listed in the 8</a:t>
            </a:r>
            <a:r>
              <a:rPr lang="en-US" baseline="30000"/>
              <a:t>th</a:t>
            </a:r>
            <a:r>
              <a:rPr lang="en-US"/>
              <a:t> position through another aggregator website. This indicates that Nike is integrating its sale campaign through both its official and aggregator websites together.</a:t>
            </a:r>
          </a:p>
          <a:p>
            <a:pPr marL="285750" indent="-285750">
              <a:buFont typeface="Arial" panose="020B0604020202020204" pitchFamily="34" charset="0"/>
              <a:buChar char="•"/>
            </a:pPr>
            <a:endParaRPr lang="en-US"/>
          </a:p>
          <a:p>
            <a:r>
              <a:rPr lang="en-US"/>
              <a:t>All the products that are listed for ads are having discounted price indicating the Nike is more focusing on campaigning for the products on sale.</a:t>
            </a:r>
            <a:endParaRPr lang="en-US" b="1"/>
          </a:p>
        </p:txBody>
      </p:sp>
      <p:sp>
        <p:nvSpPr>
          <p:cNvPr id="10" name="TextBox 9">
            <a:extLst>
              <a:ext uri="{FF2B5EF4-FFF2-40B4-BE49-F238E27FC236}">
                <a16:creationId xmlns:a16="http://schemas.microsoft.com/office/drawing/2014/main" id="{108CF016-989A-EE9A-CEDB-90F9B947677C}"/>
              </a:ext>
            </a:extLst>
          </p:cNvPr>
          <p:cNvSpPr txBox="1"/>
          <p:nvPr/>
        </p:nvSpPr>
        <p:spPr>
          <a:xfrm>
            <a:off x="489408" y="6026470"/>
            <a:ext cx="11958320" cy="830997"/>
          </a:xfrm>
          <a:prstGeom prst="rect">
            <a:avLst/>
          </a:prstGeom>
          <a:noFill/>
        </p:spPr>
        <p:txBody>
          <a:bodyPr wrap="square" rtlCol="0">
            <a:spAutoFit/>
          </a:bodyPr>
          <a:lstStyle/>
          <a:p>
            <a:r>
              <a:rPr lang="en-US" sz="1200" b="1"/>
              <a:t>Search Notes:</a:t>
            </a:r>
          </a:p>
          <a:p>
            <a:pPr marL="285750" indent="-285750">
              <a:buFont typeface="Arial" panose="020B0604020202020204" pitchFamily="34" charset="0"/>
              <a:buChar char="•"/>
            </a:pPr>
            <a:r>
              <a:rPr lang="en-US" sz="1200"/>
              <a:t>Browser used - Chrome as guest.</a:t>
            </a:r>
          </a:p>
          <a:p>
            <a:pPr marL="285750" indent="-285750">
              <a:buFont typeface="Arial" panose="020B0604020202020204" pitchFamily="34" charset="0"/>
              <a:buChar char="•"/>
            </a:pPr>
            <a:r>
              <a:rPr lang="en-US" sz="1200"/>
              <a:t>ads for the products are displayed at different positions for the same keyword search at different instances – meaning other ad listings were winning the bid sometimes. One of the instance was taken for comparing.</a:t>
            </a:r>
          </a:p>
        </p:txBody>
      </p:sp>
    </p:spTree>
    <p:extLst>
      <p:ext uri="{BB962C8B-B14F-4D97-AF65-F5344CB8AC3E}">
        <p14:creationId xmlns:p14="http://schemas.microsoft.com/office/powerpoint/2010/main" val="3270898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6130B-A91B-2DE5-09E6-D2960649ABF8}"/>
              </a:ext>
            </a:extLst>
          </p:cNvPr>
          <p:cNvSpPr>
            <a:spLocks noGrp="1"/>
          </p:cNvSpPr>
          <p:nvPr>
            <p:ph type="title"/>
          </p:nvPr>
        </p:nvSpPr>
        <p:spPr>
          <a:xfrm>
            <a:off x="347212" y="267919"/>
            <a:ext cx="8596668" cy="660400"/>
          </a:xfrm>
        </p:spPr>
        <p:txBody>
          <a:bodyPr/>
          <a:lstStyle/>
          <a:p>
            <a:r>
              <a:rPr lang="en-US">
                <a:solidFill>
                  <a:schemeClr val="tx1"/>
                </a:solidFill>
              </a:rPr>
              <a:t>PLA’s – Running shoes</a:t>
            </a:r>
          </a:p>
        </p:txBody>
      </p:sp>
      <p:pic>
        <p:nvPicPr>
          <p:cNvPr id="12" name="Picture 11">
            <a:extLst>
              <a:ext uri="{FF2B5EF4-FFF2-40B4-BE49-F238E27FC236}">
                <a16:creationId xmlns:a16="http://schemas.microsoft.com/office/drawing/2014/main" id="{D1B8B9AA-FC1F-2BDD-BE58-95ACB7BA4A37}"/>
              </a:ext>
            </a:extLst>
          </p:cNvPr>
          <p:cNvPicPr>
            <a:picLocks noChangeAspect="1"/>
          </p:cNvPicPr>
          <p:nvPr/>
        </p:nvPicPr>
        <p:blipFill>
          <a:blip r:embed="rId2"/>
          <a:stretch>
            <a:fillRect/>
          </a:stretch>
        </p:blipFill>
        <p:spPr>
          <a:xfrm>
            <a:off x="467360" y="1066513"/>
            <a:ext cx="10210800" cy="5307489"/>
          </a:xfrm>
          <a:prstGeom prst="rect">
            <a:avLst/>
          </a:prstGeom>
        </p:spPr>
      </p:pic>
    </p:spTree>
    <p:extLst>
      <p:ext uri="{BB962C8B-B14F-4D97-AF65-F5344CB8AC3E}">
        <p14:creationId xmlns:p14="http://schemas.microsoft.com/office/powerpoint/2010/main" val="367324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6130B-A91B-2DE5-09E6-D2960649ABF8}"/>
              </a:ext>
            </a:extLst>
          </p:cNvPr>
          <p:cNvSpPr>
            <a:spLocks noGrp="1"/>
          </p:cNvSpPr>
          <p:nvPr>
            <p:ph type="title"/>
          </p:nvPr>
        </p:nvSpPr>
        <p:spPr>
          <a:xfrm>
            <a:off x="347212" y="267919"/>
            <a:ext cx="8596668" cy="660400"/>
          </a:xfrm>
        </p:spPr>
        <p:txBody>
          <a:bodyPr/>
          <a:lstStyle/>
          <a:p>
            <a:r>
              <a:rPr lang="en-US">
                <a:solidFill>
                  <a:schemeClr val="tx1"/>
                </a:solidFill>
              </a:rPr>
              <a:t>PLA’s – Training shorts</a:t>
            </a:r>
          </a:p>
        </p:txBody>
      </p:sp>
      <p:pic>
        <p:nvPicPr>
          <p:cNvPr id="11" name="Picture 10">
            <a:extLst>
              <a:ext uri="{FF2B5EF4-FFF2-40B4-BE49-F238E27FC236}">
                <a16:creationId xmlns:a16="http://schemas.microsoft.com/office/drawing/2014/main" id="{BD9023E5-BBE1-E1A2-2FF5-BF12D4514E1F}"/>
              </a:ext>
            </a:extLst>
          </p:cNvPr>
          <p:cNvPicPr>
            <a:picLocks noChangeAspect="1"/>
          </p:cNvPicPr>
          <p:nvPr/>
        </p:nvPicPr>
        <p:blipFill>
          <a:blip r:embed="rId2"/>
          <a:stretch>
            <a:fillRect/>
          </a:stretch>
        </p:blipFill>
        <p:spPr>
          <a:xfrm>
            <a:off x="457200" y="1083945"/>
            <a:ext cx="9611360" cy="4850733"/>
          </a:xfrm>
          <a:prstGeom prst="rect">
            <a:avLst/>
          </a:prstGeom>
        </p:spPr>
      </p:pic>
    </p:spTree>
    <p:extLst>
      <p:ext uri="{BB962C8B-B14F-4D97-AF65-F5344CB8AC3E}">
        <p14:creationId xmlns:p14="http://schemas.microsoft.com/office/powerpoint/2010/main" val="265559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6130B-A91B-2DE5-09E6-D2960649ABF8}"/>
              </a:ext>
            </a:extLst>
          </p:cNvPr>
          <p:cNvSpPr>
            <a:spLocks noGrp="1"/>
          </p:cNvSpPr>
          <p:nvPr>
            <p:ph type="title"/>
          </p:nvPr>
        </p:nvSpPr>
        <p:spPr>
          <a:xfrm>
            <a:off x="347212" y="267919"/>
            <a:ext cx="8596668" cy="660400"/>
          </a:xfrm>
        </p:spPr>
        <p:txBody>
          <a:bodyPr/>
          <a:lstStyle/>
          <a:p>
            <a:r>
              <a:rPr lang="en-US">
                <a:solidFill>
                  <a:schemeClr val="tx1"/>
                </a:solidFill>
              </a:rPr>
              <a:t>PLA’s – Activewear</a:t>
            </a:r>
          </a:p>
        </p:txBody>
      </p:sp>
      <p:pic>
        <p:nvPicPr>
          <p:cNvPr id="3" name="Picture 2">
            <a:extLst>
              <a:ext uri="{FF2B5EF4-FFF2-40B4-BE49-F238E27FC236}">
                <a16:creationId xmlns:a16="http://schemas.microsoft.com/office/drawing/2014/main" id="{DA18CEDB-AB76-122E-8236-9E23D1445370}"/>
              </a:ext>
            </a:extLst>
          </p:cNvPr>
          <p:cNvPicPr>
            <a:picLocks noChangeAspect="1"/>
          </p:cNvPicPr>
          <p:nvPr/>
        </p:nvPicPr>
        <p:blipFill>
          <a:blip r:embed="rId2"/>
          <a:stretch>
            <a:fillRect/>
          </a:stretch>
        </p:blipFill>
        <p:spPr>
          <a:xfrm>
            <a:off x="487680" y="928319"/>
            <a:ext cx="10056645" cy="4928491"/>
          </a:xfrm>
          <a:prstGeom prst="rect">
            <a:avLst/>
          </a:prstGeom>
        </p:spPr>
      </p:pic>
    </p:spTree>
    <p:extLst>
      <p:ext uri="{BB962C8B-B14F-4D97-AF65-F5344CB8AC3E}">
        <p14:creationId xmlns:p14="http://schemas.microsoft.com/office/powerpoint/2010/main" val="370951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6FDD05B-D9B4-FE2C-4358-9929514EDD21}"/>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62D3A6B8-F35A-98A8-3C8A-CB3662747C9F}"/>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021D33DC-37F2-ECB7-508D-735EC7A5522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24051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PLA’s – Nike Vs Adidas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106890"/>
            <a:ext cx="9661271" cy="5078313"/>
          </a:xfrm>
          <a:prstGeom prst="rect">
            <a:avLst/>
          </a:prstGeom>
          <a:noFill/>
        </p:spPr>
        <p:txBody>
          <a:bodyPr wrap="square" lIns="91440" tIns="45720" rIns="91440" bIns="45720" rtlCol="0" anchor="t">
            <a:spAutoFit/>
          </a:bodyPr>
          <a:lstStyle/>
          <a:p>
            <a:r>
              <a:rPr lang="en-US" b="1"/>
              <a:t>Running shoes</a:t>
            </a:r>
          </a:p>
          <a:p>
            <a:pPr marL="285750" indent="-285750">
              <a:buFont typeface="Arial"/>
              <a:buChar char="•"/>
            </a:pPr>
            <a:r>
              <a:rPr lang="en-US"/>
              <a:t>Adidas only appeared once on this search but shows to be the most aggressive in advertising their sale item for this category. Smaller companies are more aggressive in outbidding major sports brands (e.g., </a:t>
            </a:r>
            <a:r>
              <a:rPr lang="en-US" err="1"/>
              <a:t>Allbirds</a:t>
            </a:r>
            <a:r>
              <a:rPr lang="en-US"/>
              <a:t>, Hoka, </a:t>
            </a:r>
            <a:r>
              <a:rPr lang="en-US" err="1"/>
              <a:t>Nobull</a:t>
            </a:r>
            <a:r>
              <a:rPr lang="en-US"/>
              <a:t>, On). However, overall, Nike dominates this space.</a:t>
            </a:r>
          </a:p>
          <a:p>
            <a:endParaRPr lang="en-US" b="1"/>
          </a:p>
          <a:p>
            <a:endParaRPr lang="en-US" b="1"/>
          </a:p>
          <a:p>
            <a:r>
              <a:rPr lang="en-US" b="1"/>
              <a:t>Training shorts </a:t>
            </a:r>
          </a:p>
          <a:p>
            <a:pPr marL="285750" indent="-285750">
              <a:buFont typeface="Arial"/>
              <a:buChar char="•"/>
            </a:pPr>
            <a:r>
              <a:rPr lang="en-US"/>
              <a:t>Adidas is a little bit more conservative on advertising training shorts. </a:t>
            </a:r>
            <a:r>
              <a:rPr lang="en-US" err="1"/>
              <a:t>Noticebly</a:t>
            </a:r>
            <a:r>
              <a:rPr lang="en-US"/>
              <a:t>, non-major activewear companies are making an aggressive push to market their products.</a:t>
            </a:r>
          </a:p>
          <a:p>
            <a:endParaRPr lang="en-US" b="1"/>
          </a:p>
          <a:p>
            <a:endParaRPr lang="en-US" b="1"/>
          </a:p>
          <a:p>
            <a:r>
              <a:rPr lang="en-US" b="1"/>
              <a:t>Activewear</a:t>
            </a:r>
          </a:p>
          <a:p>
            <a:pPr marL="285750" indent="-285750">
              <a:buFont typeface="Arial" panose="020B0604020202020204" pitchFamily="34" charset="0"/>
              <a:buChar char="•"/>
            </a:pPr>
            <a:r>
              <a:rPr lang="en-US"/>
              <a:t>Adidas is not very aggressive in this space; very fragmented and dominated by non-top athletic brands catered to women (e.g., Old Navy, Forever21, </a:t>
            </a:r>
            <a:r>
              <a:rPr lang="en-US" err="1"/>
              <a:t>Fabletics</a:t>
            </a:r>
            <a:r>
              <a:rPr lang="en-US"/>
              <a:t>) making a push to create awareness on their quality yet cheaper </a:t>
            </a:r>
            <a:r>
              <a:rPr lang="en-US">
                <a:ea typeface="+mn-lt"/>
                <a:cs typeface="+mn-lt"/>
              </a:rPr>
              <a:t>activewear clothing as</a:t>
            </a:r>
            <a:r>
              <a:rPr lang="en-US"/>
              <a:t> an alternative to Nike, Under Armour, </a:t>
            </a:r>
            <a:r>
              <a:rPr lang="en-US" err="1"/>
              <a:t>Gymshark</a:t>
            </a:r>
            <a:r>
              <a:rPr lang="en-US"/>
              <a:t>, etc.</a:t>
            </a:r>
          </a:p>
          <a:p>
            <a:pPr marL="285750" indent="-285750">
              <a:buFont typeface="Arial" panose="020B0604020202020204" pitchFamily="34" charset="0"/>
              <a:buChar char="•"/>
            </a:pPr>
            <a:endParaRPr lang="en-US" b="1"/>
          </a:p>
        </p:txBody>
      </p:sp>
    </p:spTree>
    <p:extLst>
      <p:ext uri="{BB962C8B-B14F-4D97-AF65-F5344CB8AC3E}">
        <p14:creationId xmlns:p14="http://schemas.microsoft.com/office/powerpoint/2010/main" val="3344634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3 Key Metrics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106890"/>
            <a:ext cx="9661271" cy="3416320"/>
          </a:xfrm>
          <a:prstGeom prst="rect">
            <a:avLst/>
          </a:prstGeom>
          <a:noFill/>
        </p:spPr>
        <p:txBody>
          <a:bodyPr wrap="square" lIns="91440" tIns="45720" rIns="91440" bIns="45720" rtlCol="0" anchor="t">
            <a:spAutoFit/>
          </a:bodyPr>
          <a:lstStyle/>
          <a:p>
            <a:r>
              <a:rPr lang="en-US" b="1"/>
              <a:t>Click-through-rate</a:t>
            </a:r>
          </a:p>
          <a:p>
            <a:pPr marL="285750" indent="-285750">
              <a:buFont typeface="Arial"/>
              <a:buChar char="•"/>
            </a:pPr>
            <a:r>
              <a:rPr lang="en-US"/>
              <a:t>Easily the most valuable metric that will indicate how relevant and compelling the ad is to target audience</a:t>
            </a:r>
          </a:p>
          <a:p>
            <a:pPr marL="285750" indent="-285750">
              <a:buFont typeface="Arial"/>
              <a:buChar char="•"/>
            </a:pPr>
            <a:endParaRPr lang="en-US" b="1"/>
          </a:p>
          <a:p>
            <a:r>
              <a:rPr lang="en-US" b="1"/>
              <a:t>Conversion Rate</a:t>
            </a:r>
          </a:p>
          <a:p>
            <a:pPr marL="285750" indent="-285750">
              <a:buFont typeface="Arial"/>
              <a:buChar char="•"/>
            </a:pPr>
            <a:r>
              <a:rPr lang="en-US"/>
              <a:t>Considering buying the product as a successful conversion, we would be able to  measure how persuasive the landing pages are after potential buyers click the link.</a:t>
            </a:r>
            <a:endParaRPr lang="en-US">
              <a:ea typeface="+mn-lt"/>
              <a:cs typeface="+mn-lt"/>
            </a:endParaRPr>
          </a:p>
          <a:p>
            <a:pPr marL="285750" indent="-285750">
              <a:buFont typeface="Arial"/>
              <a:buChar char="•"/>
            </a:pPr>
            <a:endParaRPr lang="en-US" b="1">
              <a:ea typeface="+mn-lt"/>
              <a:cs typeface="+mn-lt"/>
            </a:endParaRPr>
          </a:p>
          <a:p>
            <a:r>
              <a:rPr lang="en-US" b="1">
                <a:ea typeface="+mn-lt"/>
                <a:cs typeface="+mn-lt"/>
              </a:rPr>
              <a:t>CPC</a:t>
            </a:r>
            <a:endParaRPr lang="en-US">
              <a:ea typeface="+mn-lt"/>
              <a:cs typeface="+mn-lt"/>
            </a:endParaRPr>
          </a:p>
          <a:p>
            <a:pPr marL="285750" indent="-285750">
              <a:buFont typeface="Arial,Sans-Serif"/>
              <a:buChar char="•"/>
            </a:pPr>
            <a:r>
              <a:rPr lang="en-US">
                <a:ea typeface="+mn-lt"/>
                <a:cs typeface="+mn-lt"/>
              </a:rPr>
              <a:t>Working hand in hand with CTR and Conversion Rate, Nike would want to ensure that they are bidding the right price, displaying relevant products and not excessively burning cash.</a:t>
            </a:r>
            <a:endParaRPr lang="en-US"/>
          </a:p>
        </p:txBody>
      </p:sp>
    </p:spTree>
    <p:extLst>
      <p:ext uri="{BB962C8B-B14F-4D97-AF65-F5344CB8AC3E}">
        <p14:creationId xmlns:p14="http://schemas.microsoft.com/office/powerpoint/2010/main" val="420503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3 Recommendations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106890"/>
            <a:ext cx="11305513" cy="3693319"/>
          </a:xfrm>
          <a:prstGeom prst="rect">
            <a:avLst/>
          </a:prstGeom>
          <a:noFill/>
        </p:spPr>
        <p:txBody>
          <a:bodyPr wrap="square" rtlCol="0">
            <a:spAutoFit/>
          </a:bodyPr>
          <a:lstStyle/>
          <a:p>
            <a:r>
              <a:rPr lang="en-US" b="1"/>
              <a:t>Landing page experience:</a:t>
            </a:r>
          </a:p>
          <a:p>
            <a:r>
              <a:rPr lang="en-US"/>
              <a:t>During the google search, Nike was showing 1k+ reviews but once we land onto the page, we are not able to see any reviews for the same shoe Good user reviews gives a customer confidence about the product and would trigger the customer to click on the product. Sometimes, it could be misleading for customers who would like to see the reviews on the shoes and might start having higher bounce rate impacting the quality score. Targeting ads on products that have reviews could help.</a:t>
            </a:r>
          </a:p>
          <a:p>
            <a:endParaRPr lang="en-US"/>
          </a:p>
          <a:p>
            <a:r>
              <a:rPr lang="en-US"/>
              <a:t>Also, suggesting limited similar models on the landing page can attract customers into upselling.</a:t>
            </a:r>
          </a:p>
          <a:p>
            <a:endParaRPr lang="en-US" b="1"/>
          </a:p>
          <a:p>
            <a:endParaRPr lang="en-US" b="1"/>
          </a:p>
          <a:p>
            <a:endParaRPr lang="en-US" b="1"/>
          </a:p>
          <a:p>
            <a:endParaRPr lang="en-US" b="1"/>
          </a:p>
          <a:p>
            <a:endParaRPr lang="en-US" b="1"/>
          </a:p>
        </p:txBody>
      </p:sp>
      <p:pic>
        <p:nvPicPr>
          <p:cNvPr id="4" name="Picture 3">
            <a:extLst>
              <a:ext uri="{FF2B5EF4-FFF2-40B4-BE49-F238E27FC236}">
                <a16:creationId xmlns:a16="http://schemas.microsoft.com/office/drawing/2014/main" id="{9F1B8409-69C5-F443-0341-45AD6E0E7868}"/>
              </a:ext>
            </a:extLst>
          </p:cNvPr>
          <p:cNvPicPr>
            <a:picLocks noChangeAspect="1"/>
          </p:cNvPicPr>
          <p:nvPr/>
        </p:nvPicPr>
        <p:blipFill>
          <a:blip r:embed="rId2"/>
          <a:stretch>
            <a:fillRect/>
          </a:stretch>
        </p:blipFill>
        <p:spPr>
          <a:xfrm>
            <a:off x="488852" y="3517776"/>
            <a:ext cx="3520179" cy="3245589"/>
          </a:xfrm>
          <a:prstGeom prst="rect">
            <a:avLst/>
          </a:prstGeom>
        </p:spPr>
      </p:pic>
      <p:pic>
        <p:nvPicPr>
          <p:cNvPr id="7" name="Picture 6">
            <a:extLst>
              <a:ext uri="{FF2B5EF4-FFF2-40B4-BE49-F238E27FC236}">
                <a16:creationId xmlns:a16="http://schemas.microsoft.com/office/drawing/2014/main" id="{12CE2BBA-7768-273E-134E-9AFF062E0C3C}"/>
              </a:ext>
            </a:extLst>
          </p:cNvPr>
          <p:cNvPicPr>
            <a:picLocks noChangeAspect="1"/>
          </p:cNvPicPr>
          <p:nvPr/>
        </p:nvPicPr>
        <p:blipFill>
          <a:blip r:embed="rId3"/>
          <a:stretch>
            <a:fillRect/>
          </a:stretch>
        </p:blipFill>
        <p:spPr>
          <a:xfrm>
            <a:off x="4161678" y="3624045"/>
            <a:ext cx="7480595" cy="3139320"/>
          </a:xfrm>
          <a:prstGeom prst="rect">
            <a:avLst/>
          </a:prstGeom>
        </p:spPr>
      </p:pic>
    </p:spTree>
    <p:extLst>
      <p:ext uri="{BB962C8B-B14F-4D97-AF65-F5344CB8AC3E}">
        <p14:creationId xmlns:p14="http://schemas.microsoft.com/office/powerpoint/2010/main" val="389716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3 Recommendations</a:t>
            </a:r>
          </a:p>
        </p:txBody>
      </p:sp>
      <p:sp>
        <p:nvSpPr>
          <p:cNvPr id="6" name="TextBox 5">
            <a:extLst>
              <a:ext uri="{FF2B5EF4-FFF2-40B4-BE49-F238E27FC236}">
                <a16:creationId xmlns:a16="http://schemas.microsoft.com/office/drawing/2014/main" id="{9CAEA1A2-9DD7-25B7-D1C2-FB6D680768D1}"/>
              </a:ext>
            </a:extLst>
          </p:cNvPr>
          <p:cNvSpPr txBox="1"/>
          <p:nvPr/>
        </p:nvSpPr>
        <p:spPr>
          <a:xfrm>
            <a:off x="3049398" y="2276935"/>
            <a:ext cx="6098796" cy="2308324"/>
          </a:xfrm>
          <a:prstGeom prst="rect">
            <a:avLst/>
          </a:prstGeom>
          <a:noFill/>
        </p:spPr>
        <p:txBody>
          <a:bodyPr wrap="square">
            <a:spAutoFit/>
          </a:bodyPr>
          <a:lstStyle/>
          <a:p>
            <a:pPr algn="l"/>
            <a:r>
              <a:rPr lang="en-US" sz="1800">
                <a:solidFill>
                  <a:srgbClr val="FFFFFF"/>
                </a:solidFill>
                <a:effectLst/>
                <a:latin typeface="-apple-system"/>
              </a:rPr>
              <a:t>Content Creation:</a:t>
            </a:r>
            <a:endParaRPr lang="en-US">
              <a:solidFill>
                <a:srgbClr val="FFFFFF"/>
              </a:solidFill>
              <a:effectLst/>
              <a:latin typeface="-apple-system"/>
            </a:endParaRPr>
          </a:p>
          <a:p>
            <a:pPr algn="l"/>
            <a:r>
              <a:rPr lang="en-US" sz="1800">
                <a:solidFill>
                  <a:srgbClr val="FFFFFF"/>
                </a:solidFill>
                <a:effectLst/>
                <a:latin typeface="-apple-system"/>
              </a:rPr>
              <a:t>The most effective method for connecting with the audience and making a significant impact. To develop interesting content that addresses client requirements, a variety of media can be used, including blogs, social media, video channels, and print collateral. By conducting thorough keyword research and surveys, companies like Nike can make sure to meet the true demands of their customers.</a:t>
            </a:r>
            <a:endParaRPr lang="en-US">
              <a:solidFill>
                <a:srgbClr val="FFFFFF"/>
              </a:solidFill>
              <a:effectLst/>
              <a:latin typeface="-apple-system"/>
            </a:endParaRPr>
          </a:p>
        </p:txBody>
      </p:sp>
      <p:sp>
        <p:nvSpPr>
          <p:cNvPr id="8" name="TextBox 7">
            <a:extLst>
              <a:ext uri="{FF2B5EF4-FFF2-40B4-BE49-F238E27FC236}">
                <a16:creationId xmlns:a16="http://schemas.microsoft.com/office/drawing/2014/main" id="{E9304E7A-80D9-3AFE-6456-A07E125B5FF0}"/>
              </a:ext>
            </a:extLst>
          </p:cNvPr>
          <p:cNvSpPr txBox="1"/>
          <p:nvPr/>
        </p:nvSpPr>
        <p:spPr>
          <a:xfrm>
            <a:off x="533474" y="1002890"/>
            <a:ext cx="11125052" cy="5909310"/>
          </a:xfrm>
          <a:prstGeom prst="rect">
            <a:avLst/>
          </a:prstGeom>
          <a:noFill/>
        </p:spPr>
        <p:txBody>
          <a:bodyPr wrap="square">
            <a:spAutoFit/>
          </a:bodyPr>
          <a:lstStyle/>
          <a:p>
            <a:r>
              <a:rPr lang="en-US" b="1"/>
              <a:t>Other factors:</a:t>
            </a:r>
          </a:p>
          <a:p>
            <a:pPr algn="l"/>
            <a:r>
              <a:rPr lang="en-US" sz="1800" b="1">
                <a:effectLst/>
                <a:latin typeface="-apple-system"/>
              </a:rPr>
              <a:t>Targeting the right audience:</a:t>
            </a:r>
            <a:endParaRPr lang="en-US" b="1">
              <a:effectLst/>
              <a:latin typeface="-apple-system"/>
            </a:endParaRPr>
          </a:p>
          <a:p>
            <a:pPr algn="l"/>
            <a:r>
              <a:rPr lang="en-US" sz="1800">
                <a:effectLst/>
                <a:latin typeface="-apple-system"/>
              </a:rPr>
              <a:t>The young population in developing countries is the target market for the planned improvement marketing plan. Since Nike has mostly been successful in selling its brand image in practically all established markets, it is crucial for the corporation to concentrate on the young population in emerging economies. Young people will make up most of the population in the emerging global economy. For the Nike International Company to continue to grow and expand internationally, utilizing this potential is extremely beneficial. Since the ideal target audience for the proposed digital marketing strategy is the young population, selecting the right demographics for that group is crucial to the plan's success.</a:t>
            </a:r>
          </a:p>
          <a:p>
            <a:pPr algn="l"/>
            <a:endParaRPr lang="en-US" sz="1800" b="1">
              <a:effectLst/>
              <a:latin typeface="-apple-system"/>
            </a:endParaRPr>
          </a:p>
          <a:p>
            <a:pPr algn="l"/>
            <a:r>
              <a:rPr lang="en-US" sz="1800" b="1">
                <a:effectLst/>
                <a:latin typeface="-apple-system"/>
              </a:rPr>
              <a:t>Pricing:</a:t>
            </a:r>
            <a:endParaRPr lang="en-US" b="1">
              <a:effectLst/>
              <a:latin typeface="-apple-system"/>
            </a:endParaRPr>
          </a:p>
          <a:p>
            <a:pPr algn="l"/>
            <a:r>
              <a:rPr lang="en-US" sz="1800">
                <a:effectLst/>
                <a:latin typeface="-apple-system"/>
              </a:rPr>
              <a:t>Nike has a premium pricing strategy when we search for Nike brand shoes or apparel. People are still prepared to pay for it. This is a result of the brand's high-quality products. Based on customer groupings, needs, and histories, prices must be regulated. For instance, lowering the cost of children's sports programming relative to that of women's and men's sports and displaying the same in the </a:t>
            </a:r>
            <a:r>
              <a:rPr lang="en-US">
                <a:latin typeface="-apple-system"/>
              </a:rPr>
              <a:t>paid ads </a:t>
            </a:r>
            <a:r>
              <a:rPr lang="en-US" sz="1800">
                <a:effectLst/>
                <a:latin typeface="-apple-system"/>
              </a:rPr>
              <a:t>can spur demand. </a:t>
            </a:r>
          </a:p>
          <a:p>
            <a:pPr algn="l"/>
            <a:endParaRPr lang="en-US" b="1">
              <a:latin typeface="-apple-system"/>
            </a:endParaRPr>
          </a:p>
          <a:p>
            <a:pPr algn="l"/>
            <a:r>
              <a:rPr lang="en-US" sz="1800" b="1">
                <a:effectLst/>
                <a:latin typeface="-apple-system"/>
              </a:rPr>
              <a:t>Content Creation:</a:t>
            </a:r>
            <a:endParaRPr lang="en-US" b="1">
              <a:effectLst/>
              <a:latin typeface="-apple-system"/>
            </a:endParaRPr>
          </a:p>
          <a:p>
            <a:pPr algn="l"/>
            <a:r>
              <a:rPr lang="en-US" sz="1800">
                <a:effectLst/>
                <a:latin typeface="-apple-system"/>
              </a:rPr>
              <a:t>The most effective method for connecting with the audience and making a significant impact. To develop interesting content that addresses client requirements, a variety of media can be used, including blogs, social media, video channels, and print collateral. By conducting thorough keyword research and surveys, companies like Nike can make sure to meet the true demands of their customers.</a:t>
            </a:r>
            <a:endParaRPr lang="en-US">
              <a:effectLst/>
              <a:latin typeface="-apple-system"/>
            </a:endParaRPr>
          </a:p>
        </p:txBody>
      </p:sp>
    </p:spTree>
    <p:extLst>
      <p:ext uri="{BB962C8B-B14F-4D97-AF65-F5344CB8AC3E}">
        <p14:creationId xmlns:p14="http://schemas.microsoft.com/office/powerpoint/2010/main" val="1678757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FBAA64-4B98-983B-2595-E3A649FFE46E}"/>
              </a:ext>
            </a:extLst>
          </p:cNvPr>
          <p:cNvSpPr txBox="1"/>
          <p:nvPr/>
        </p:nvSpPr>
        <p:spPr>
          <a:xfrm>
            <a:off x="894735" y="1042219"/>
            <a:ext cx="8829368"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hlinkClick r:id="rId2"/>
              </a:rPr>
              <a:t>https://www.nike.com/</a:t>
            </a:r>
            <a:endParaRPr lang="en-US"/>
          </a:p>
          <a:p>
            <a:pPr marL="285750" indent="-285750">
              <a:buFont typeface="Arial" panose="020B0604020202020204" pitchFamily="34" charset="0"/>
              <a:buChar char="•"/>
            </a:pPr>
            <a:r>
              <a:rPr lang="en-US">
                <a:hlinkClick r:id="rId3"/>
              </a:rPr>
              <a:t>adidas Official Website | adidas US</a:t>
            </a:r>
            <a:r>
              <a:rPr lang="en-US"/>
              <a:t> (</a:t>
            </a:r>
            <a:r>
              <a:rPr lang="en-US">
                <a:hlinkClick r:id="rId3"/>
              </a:rPr>
              <a:t>https://www.adidas.com/us</a:t>
            </a:r>
            <a:r>
              <a:rPr lang="en-US"/>
              <a:t>)</a:t>
            </a:r>
          </a:p>
          <a:p>
            <a:pPr marL="285750" indent="-285750">
              <a:buFont typeface="Arial" panose="020B0604020202020204" pitchFamily="34" charset="0"/>
              <a:buChar char="•"/>
            </a:pPr>
            <a:r>
              <a:rPr lang="en-US"/>
              <a:t>Google search for the key terms </a:t>
            </a:r>
          </a:p>
          <a:p>
            <a:pPr marL="285750" indent="-285750">
              <a:buFont typeface="Arial" panose="020B0604020202020204" pitchFamily="34" charset="0"/>
              <a:buChar char="•"/>
            </a:pPr>
            <a:r>
              <a:rPr lang="en-US">
                <a:ea typeface="+mn-lt"/>
                <a:cs typeface="+mn-lt"/>
              </a:rPr>
              <a:t>Crawl Walk Run Advancing Analytics Maturity with Google Marketing Platform by Michael </a:t>
            </a:r>
            <a:r>
              <a:rPr lang="en-US" err="1">
                <a:ea typeface="+mn-lt"/>
                <a:cs typeface="+mn-lt"/>
              </a:rPr>
              <a:t>Loban</a:t>
            </a:r>
            <a:endParaRPr lang="en-US"/>
          </a:p>
        </p:txBody>
      </p:sp>
      <p:sp>
        <p:nvSpPr>
          <p:cNvPr id="6" name="Title 4">
            <a:extLst>
              <a:ext uri="{FF2B5EF4-FFF2-40B4-BE49-F238E27FC236}">
                <a16:creationId xmlns:a16="http://schemas.microsoft.com/office/drawing/2014/main" id="{11DD371C-7E4D-B451-5F93-5F3B5D134200}"/>
              </a:ext>
            </a:extLst>
          </p:cNvPr>
          <p:cNvSpPr>
            <a:spLocks noGrp="1"/>
          </p:cNvSpPr>
          <p:nvPr>
            <p:ph type="title"/>
          </p:nvPr>
        </p:nvSpPr>
        <p:spPr>
          <a:xfrm>
            <a:off x="838200" y="365125"/>
            <a:ext cx="10515600" cy="637765"/>
          </a:xfrm>
        </p:spPr>
        <p:txBody>
          <a:bodyPr>
            <a:normAutofit/>
          </a:bodyPr>
          <a:lstStyle/>
          <a:p>
            <a:r>
              <a:rPr lang="en-US" sz="3200" b="1">
                <a:solidFill>
                  <a:schemeClr val="tx1"/>
                </a:solidFill>
              </a:rPr>
              <a:t>References</a:t>
            </a:r>
          </a:p>
        </p:txBody>
      </p:sp>
    </p:spTree>
    <p:extLst>
      <p:ext uri="{BB962C8B-B14F-4D97-AF65-F5344CB8AC3E}">
        <p14:creationId xmlns:p14="http://schemas.microsoft.com/office/powerpoint/2010/main" val="2359900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SOCIAL MEDIA</a:t>
            </a:r>
          </a:p>
        </p:txBody>
      </p:sp>
    </p:spTree>
    <p:extLst>
      <p:ext uri="{BB962C8B-B14F-4D97-AF65-F5344CB8AC3E}">
        <p14:creationId xmlns:p14="http://schemas.microsoft.com/office/powerpoint/2010/main" val="272338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Social Media Presence &amp; channels they are on</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5909310"/>
          </a:xfrm>
          <a:prstGeom prst="rect">
            <a:avLst/>
          </a:prstGeom>
          <a:noFill/>
        </p:spPr>
        <p:txBody>
          <a:bodyPr wrap="square" lIns="91440" tIns="45720" rIns="91440" bIns="45720" rtlCol="0" anchor="t">
            <a:spAutoFit/>
          </a:bodyPr>
          <a:lstStyle/>
          <a:p>
            <a:r>
              <a:rPr lang="en-US" sz="1800" dirty="0">
                <a:effectLst/>
                <a:latin typeface="-apple-system"/>
              </a:rPr>
              <a:t>Nike has an excellent presence on social media, with a highly engaged audience.</a:t>
            </a:r>
            <a:r>
              <a:rPr lang="en-US" dirty="0">
                <a:latin typeface="-apple-system"/>
              </a:rPr>
              <a:t> </a:t>
            </a:r>
            <a:endParaRPr lang="en-US" dirty="0">
              <a:effectLst/>
              <a:latin typeface="-apple-system"/>
            </a:endParaRPr>
          </a:p>
          <a:p>
            <a:pPr marL="285750" indent="-285750">
              <a:buFont typeface="Arial" panose="020B0604020202020204" pitchFamily="34" charset="0"/>
              <a:buChar char="•"/>
            </a:pPr>
            <a:r>
              <a:rPr lang="en-US" sz="1800" dirty="0">
                <a:effectLst/>
                <a:latin typeface="-apple-system"/>
              </a:rPr>
              <a:t>Instagram followers: 246M</a:t>
            </a:r>
            <a:r>
              <a:rPr lang="en-US" dirty="0">
                <a:latin typeface="-apple-system"/>
              </a:rPr>
              <a:t> (#1 brand followed on Instagram)</a:t>
            </a:r>
            <a:endParaRPr lang="en-US" dirty="0">
              <a:effectLst/>
              <a:latin typeface="-apple-system"/>
            </a:endParaRPr>
          </a:p>
          <a:p>
            <a:pPr marL="285750" indent="-285750" rtl="0">
              <a:buFont typeface="Arial" panose="020B0604020202020204" pitchFamily="34" charset="0"/>
              <a:buChar char="•"/>
            </a:pPr>
            <a:r>
              <a:rPr lang="en-US" sz="1800" dirty="0">
                <a:effectLst/>
                <a:latin typeface="-apple-system"/>
              </a:rPr>
              <a:t>Pinterest followers: 880.6k</a:t>
            </a:r>
            <a:endParaRPr lang="en-US" dirty="0">
              <a:effectLst/>
              <a:latin typeface="-apple-system"/>
            </a:endParaRPr>
          </a:p>
          <a:p>
            <a:pPr marL="285750" indent="-285750" rtl="0">
              <a:buFont typeface="Arial" panose="020B0604020202020204" pitchFamily="34" charset="0"/>
              <a:buChar char="•"/>
            </a:pPr>
            <a:r>
              <a:rPr lang="en-US" sz="1800" dirty="0">
                <a:effectLst/>
                <a:latin typeface="-apple-system"/>
              </a:rPr>
              <a:t>Facebook page likes: 15M (not active)</a:t>
            </a:r>
            <a:endParaRPr lang="en-US" dirty="0">
              <a:effectLst/>
              <a:latin typeface="-apple-system"/>
            </a:endParaRPr>
          </a:p>
          <a:p>
            <a:pPr marL="285750" indent="-285750" rtl="0">
              <a:buFont typeface="Arial" panose="020B0604020202020204" pitchFamily="34" charset="0"/>
              <a:buChar char="•"/>
            </a:pPr>
            <a:r>
              <a:rPr lang="en-US" dirty="0">
                <a:latin typeface="-apple-system"/>
              </a:rPr>
              <a:t>TikTok</a:t>
            </a:r>
            <a:r>
              <a:rPr lang="en-US" sz="1800" dirty="0">
                <a:effectLst/>
                <a:latin typeface="-apple-system"/>
              </a:rPr>
              <a:t> followers: 3M</a:t>
            </a:r>
            <a:endParaRPr lang="en-US" dirty="0">
              <a:effectLst/>
              <a:latin typeface="-apple-system"/>
            </a:endParaRPr>
          </a:p>
          <a:p>
            <a:r>
              <a:rPr lang="en-US" sz="1800" dirty="0">
                <a:effectLst/>
                <a:latin typeface="-apple-system"/>
              </a:rPr>
              <a:t>They post </a:t>
            </a:r>
            <a:r>
              <a:rPr lang="en-US" dirty="0">
                <a:latin typeface="-apple-system"/>
              </a:rPr>
              <a:t>frequently</a:t>
            </a:r>
            <a:r>
              <a:rPr lang="en-US" sz="1800" dirty="0">
                <a:effectLst/>
                <a:latin typeface="-apple-system"/>
              </a:rPr>
              <a:t> on their social media </a:t>
            </a:r>
            <a:r>
              <a:rPr lang="en-US" dirty="0">
                <a:latin typeface="-apple-system"/>
              </a:rPr>
              <a:t>(</a:t>
            </a:r>
            <a:r>
              <a:rPr lang="en-US" sz="1800" dirty="0">
                <a:effectLst/>
                <a:latin typeface="-apple-system"/>
              </a:rPr>
              <a:t>1-2 days</a:t>
            </a:r>
            <a:r>
              <a:rPr lang="en-US" dirty="0">
                <a:latin typeface="-apple-system"/>
              </a:rPr>
              <a:t>).</a:t>
            </a:r>
            <a:r>
              <a:rPr lang="en-US" sz="1800" dirty="0">
                <a:effectLst/>
                <a:latin typeface="-apple-system"/>
              </a:rPr>
              <a:t> Nike posts attention grabbing content. It has captured the attention of its target audience and they have put up creative posts which would make them want to be a part of their community. Their pages are aesthetically pleasing. Hats off to their social media team!</a:t>
            </a:r>
            <a:r>
              <a:rPr lang="en-US" dirty="0">
                <a:latin typeface="-apple-system"/>
              </a:rPr>
              <a:t> </a:t>
            </a:r>
            <a:endParaRPr lang="en-US" dirty="0">
              <a:effectLst/>
              <a:latin typeface="-apple-system"/>
            </a:endParaRPr>
          </a:p>
          <a:p>
            <a:pPr rtl="0"/>
            <a:endParaRPr lang="en-US" dirty="0">
              <a:effectLst/>
              <a:latin typeface="-apple-system"/>
            </a:endParaRPr>
          </a:p>
          <a:p>
            <a:pPr rtl="0"/>
            <a:r>
              <a:rPr lang="en-US" sz="1800" dirty="0">
                <a:effectLst/>
                <a:latin typeface="-apple-system"/>
              </a:rPr>
              <a:t>Nike has an impressive number of followers on each platform.</a:t>
            </a:r>
            <a:endParaRPr lang="en-US" dirty="0">
              <a:effectLst/>
              <a:latin typeface="-apple-system"/>
            </a:endParaRPr>
          </a:p>
          <a:p>
            <a:pPr rtl="0"/>
            <a:r>
              <a:rPr lang="en-US" sz="1800" dirty="0">
                <a:effectLst/>
                <a:latin typeface="-apple-system"/>
              </a:rPr>
              <a:t>For LinkedIn, Nike has put forth its purpose very concisely and effectively. It shows how it is to work for Nike. They have also put-up content showcasing their recent events.</a:t>
            </a:r>
          </a:p>
          <a:p>
            <a:pPr rtl="0"/>
            <a:endParaRPr lang="en-US" dirty="0">
              <a:effectLst/>
              <a:latin typeface="-apple-system"/>
            </a:endParaRPr>
          </a:p>
          <a:p>
            <a:pPr algn="l"/>
            <a:r>
              <a:rPr lang="en-US" sz="1800" b="1" dirty="0">
                <a:effectLst/>
                <a:latin typeface="-apple-system"/>
              </a:rPr>
              <a:t>Effect:</a:t>
            </a:r>
            <a:endParaRPr lang="en-US" b="1" dirty="0">
              <a:effectLst/>
              <a:latin typeface="-apple-system"/>
            </a:endParaRPr>
          </a:p>
          <a:p>
            <a:r>
              <a:rPr lang="en-US" sz="1800" dirty="0">
                <a:effectLst/>
                <a:latin typeface="-apple-system"/>
              </a:rPr>
              <a:t>Since the average age of most of the social media sites mentioned is relatively young, Nike is able to target people who would be more inclined to buy fitness apparel. Their social media accounts are marvelous marketing opportunities.</a:t>
            </a:r>
            <a:r>
              <a:rPr lang="en-US" dirty="0">
                <a:latin typeface="-apple-system"/>
              </a:rPr>
              <a:t> </a:t>
            </a:r>
            <a:r>
              <a:rPr lang="en-US" dirty="0">
                <a:ea typeface="+mn-lt"/>
                <a:cs typeface="+mn-lt"/>
              </a:rPr>
              <a:t>Knowing how big sports is in the global arena, their international presence is very strong, especially with the list of high-profile athletes endorsing Nike around the globe.</a:t>
            </a:r>
            <a:endParaRPr lang="en-US" dirty="0">
              <a:effectLst/>
              <a:ea typeface="+mn-lt"/>
              <a:cs typeface="+mn-lt"/>
            </a:endParaRPr>
          </a:p>
          <a:p>
            <a:endParaRPr lang="en-US" dirty="0">
              <a:latin typeface="Trebuchet MS"/>
            </a:endParaRPr>
          </a:p>
          <a:p>
            <a:r>
              <a:rPr lang="en-US" sz="1800" b="0" i="0" dirty="0">
                <a:effectLst/>
                <a:latin typeface="-apple-system"/>
              </a:rPr>
              <a:t>Nike has done a good job to leverage this advantage. Their online presence has the potential to bring in loyal customers</a:t>
            </a:r>
            <a:r>
              <a:rPr lang="en-US" dirty="0">
                <a:latin typeface="-apple-system"/>
              </a:rPr>
              <a:t> across the world</a:t>
            </a:r>
            <a:r>
              <a:rPr lang="en-US" sz="1800" b="0" i="0" dirty="0">
                <a:effectLst/>
                <a:latin typeface="-apple-system"/>
              </a:rPr>
              <a:t>.</a:t>
            </a:r>
          </a:p>
        </p:txBody>
      </p:sp>
    </p:spTree>
    <p:extLst>
      <p:ext uri="{BB962C8B-B14F-4D97-AF65-F5344CB8AC3E}">
        <p14:creationId xmlns:p14="http://schemas.microsoft.com/office/powerpoint/2010/main" val="1568278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Engaging with Audience</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They have several targeted channels/accounts on each platform (Twitter, Instagram, </a:t>
            </a:r>
            <a:r>
              <a:rPr lang="en-US" err="1"/>
              <a:t>etc</a:t>
            </a:r>
            <a:r>
              <a:rPr lang="en-US"/>
              <a:t>) – for the type of sport, cause and Nike as a brand (e.g. @nikefootball, @nikerunning, @nikebasketball, @nikewomen, </a:t>
            </a:r>
            <a:r>
              <a:rPr lang="en-US" err="1"/>
              <a:t>etc</a:t>
            </a:r>
            <a:r>
              <a:rPr lang="en-US"/>
              <a:t>).</a:t>
            </a:r>
          </a:p>
          <a:p>
            <a:pPr marL="285750" indent="-285750">
              <a:buFont typeface="Arial" panose="020B0604020202020204" pitchFamily="34" charset="0"/>
              <a:buChar char="•"/>
            </a:pPr>
            <a:r>
              <a:rPr lang="en-US"/>
              <a:t>They post social content mostly related to athletes or a mix of athletic world and social cause.</a:t>
            </a:r>
          </a:p>
          <a:p>
            <a:pPr marL="285750" indent="-285750">
              <a:buFont typeface="Arial" panose="020B0604020202020204" pitchFamily="34" charset="0"/>
              <a:buChar char="•"/>
            </a:pPr>
            <a:r>
              <a:rPr lang="en-US"/>
              <a:t>They are focused on creating impact on their users' and community’s mind and use social media as a platform for their various communities to discuss recent athletic news or controversial campaigns.</a:t>
            </a:r>
          </a:p>
          <a:p>
            <a:pPr marL="285750" indent="-285750">
              <a:buFont typeface="Arial" panose="020B0604020202020204" pitchFamily="34" charset="0"/>
              <a:buChar char="•"/>
            </a:pPr>
            <a:r>
              <a:rPr lang="en-US"/>
              <a:t>They also promote their upcoming products launches through social media.</a:t>
            </a:r>
          </a:p>
          <a:p>
            <a:pPr marL="285750" indent="-28575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5F7D8119-FDF1-EB0F-7D79-A075B3CA023A}"/>
              </a:ext>
            </a:extLst>
          </p:cNvPr>
          <p:cNvPicPr>
            <a:picLocks noChangeAspect="1"/>
          </p:cNvPicPr>
          <p:nvPr/>
        </p:nvPicPr>
        <p:blipFill>
          <a:blip r:embed="rId2"/>
          <a:stretch>
            <a:fillRect/>
          </a:stretch>
        </p:blipFill>
        <p:spPr>
          <a:xfrm>
            <a:off x="4533256" y="3430918"/>
            <a:ext cx="3496656" cy="2895543"/>
          </a:xfrm>
          <a:prstGeom prst="rect">
            <a:avLst/>
          </a:prstGeom>
        </p:spPr>
      </p:pic>
      <p:pic>
        <p:nvPicPr>
          <p:cNvPr id="9" name="Picture 8">
            <a:extLst>
              <a:ext uri="{FF2B5EF4-FFF2-40B4-BE49-F238E27FC236}">
                <a16:creationId xmlns:a16="http://schemas.microsoft.com/office/drawing/2014/main" id="{D60AC848-CB1F-2A7D-3BF8-453DF9F1EB09}"/>
              </a:ext>
            </a:extLst>
          </p:cNvPr>
          <p:cNvPicPr>
            <a:picLocks noChangeAspect="1"/>
          </p:cNvPicPr>
          <p:nvPr/>
        </p:nvPicPr>
        <p:blipFill>
          <a:blip r:embed="rId3"/>
          <a:stretch>
            <a:fillRect/>
          </a:stretch>
        </p:blipFill>
        <p:spPr>
          <a:xfrm>
            <a:off x="8131354" y="3047009"/>
            <a:ext cx="3702034" cy="3542219"/>
          </a:xfrm>
          <a:prstGeom prst="rect">
            <a:avLst/>
          </a:prstGeom>
        </p:spPr>
      </p:pic>
      <p:pic>
        <p:nvPicPr>
          <p:cNvPr id="3" name="Picture 5" descr="Graphical user interface, text, application&#10;&#10;Description automatically generated">
            <a:extLst>
              <a:ext uri="{FF2B5EF4-FFF2-40B4-BE49-F238E27FC236}">
                <a16:creationId xmlns:a16="http://schemas.microsoft.com/office/drawing/2014/main" id="{E37C8769-5F5F-EA12-60F8-81EB098DA336}"/>
              </a:ext>
            </a:extLst>
          </p:cNvPr>
          <p:cNvPicPr>
            <a:picLocks noChangeAspect="1"/>
          </p:cNvPicPr>
          <p:nvPr/>
        </p:nvPicPr>
        <p:blipFill>
          <a:blip r:embed="rId4"/>
          <a:stretch>
            <a:fillRect/>
          </a:stretch>
        </p:blipFill>
        <p:spPr>
          <a:xfrm>
            <a:off x="610614" y="2960788"/>
            <a:ext cx="3634157" cy="936638"/>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2BC6AD58-3AD6-1C43-2DE2-3AE3B7893103}"/>
              </a:ext>
            </a:extLst>
          </p:cNvPr>
          <p:cNvPicPr>
            <a:picLocks noChangeAspect="1"/>
          </p:cNvPicPr>
          <p:nvPr/>
        </p:nvPicPr>
        <p:blipFill>
          <a:blip r:embed="rId5"/>
          <a:stretch>
            <a:fillRect/>
          </a:stretch>
        </p:blipFill>
        <p:spPr>
          <a:xfrm>
            <a:off x="611841" y="4121186"/>
            <a:ext cx="3639670" cy="1125745"/>
          </a:xfrm>
          <a:prstGeom prst="rect">
            <a:avLst/>
          </a:prstGeom>
        </p:spPr>
      </p:pic>
      <p:pic>
        <p:nvPicPr>
          <p:cNvPr id="8" name="Picture 9" descr="Graphical user interface, text, application&#10;&#10;Description automatically generated">
            <a:extLst>
              <a:ext uri="{FF2B5EF4-FFF2-40B4-BE49-F238E27FC236}">
                <a16:creationId xmlns:a16="http://schemas.microsoft.com/office/drawing/2014/main" id="{F41E387B-BA28-B0CC-BE77-6012051C857D}"/>
              </a:ext>
            </a:extLst>
          </p:cNvPr>
          <p:cNvPicPr>
            <a:picLocks noChangeAspect="1"/>
          </p:cNvPicPr>
          <p:nvPr/>
        </p:nvPicPr>
        <p:blipFill>
          <a:blip r:embed="rId6"/>
          <a:stretch>
            <a:fillRect/>
          </a:stretch>
        </p:blipFill>
        <p:spPr>
          <a:xfrm>
            <a:off x="611842" y="5358653"/>
            <a:ext cx="3645273" cy="1222562"/>
          </a:xfrm>
          <a:prstGeom prst="rect">
            <a:avLst/>
          </a:prstGeom>
        </p:spPr>
      </p:pic>
    </p:spTree>
    <p:extLst>
      <p:ext uri="{BB962C8B-B14F-4D97-AF65-F5344CB8AC3E}">
        <p14:creationId xmlns:p14="http://schemas.microsoft.com/office/powerpoint/2010/main" val="281672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Engagement from Customers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Response from the users (User sentiment) is mostly positive. </a:t>
            </a:r>
          </a:p>
          <a:p>
            <a:pPr marL="285750" indent="-285750">
              <a:buFont typeface="Arial" panose="020B0604020202020204" pitchFamily="34" charset="0"/>
              <a:buChar char="•"/>
            </a:pPr>
            <a:r>
              <a:rPr lang="en-US" dirty="0"/>
              <a:t>Any feedback from the users is worked upon by Nike team and responded.</a:t>
            </a:r>
          </a:p>
          <a:p>
            <a:pPr marL="285750" indent="-285750">
              <a:buFont typeface="Arial" panose="020B0604020202020204" pitchFamily="34" charset="0"/>
              <a:buChar char="•"/>
            </a:pPr>
            <a:r>
              <a:rPr lang="en-US" dirty="0"/>
              <a:t>Customers have the flexibility to reach out to Nike on social media with their question on where they can find the products as well.</a:t>
            </a:r>
          </a:p>
          <a:p>
            <a:pPr marL="285750" indent="-285750">
              <a:buFont typeface="Arial" panose="020B0604020202020204" pitchFamily="34" charset="0"/>
              <a:buChar char="•"/>
            </a:pPr>
            <a:r>
              <a:rPr lang="en-US" dirty="0"/>
              <a:t>For focused channels on a sport, customers interact relevantly discussing recent sports event.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76AB83D-0968-AA4F-5A79-641E381EAB6E}"/>
              </a:ext>
            </a:extLst>
          </p:cNvPr>
          <p:cNvPicPr>
            <a:picLocks noChangeAspect="1"/>
          </p:cNvPicPr>
          <p:nvPr/>
        </p:nvPicPr>
        <p:blipFill>
          <a:blip r:embed="rId2"/>
          <a:stretch>
            <a:fillRect/>
          </a:stretch>
        </p:blipFill>
        <p:spPr>
          <a:xfrm>
            <a:off x="487201" y="2515898"/>
            <a:ext cx="3206652" cy="3422599"/>
          </a:xfrm>
          <a:prstGeom prst="rect">
            <a:avLst/>
          </a:prstGeom>
        </p:spPr>
      </p:pic>
      <p:pic>
        <p:nvPicPr>
          <p:cNvPr id="7" name="Picture 6">
            <a:extLst>
              <a:ext uri="{FF2B5EF4-FFF2-40B4-BE49-F238E27FC236}">
                <a16:creationId xmlns:a16="http://schemas.microsoft.com/office/drawing/2014/main" id="{3B18EE7D-6D94-E108-C5A0-0EAB0EAB3BA2}"/>
              </a:ext>
            </a:extLst>
          </p:cNvPr>
          <p:cNvPicPr>
            <a:picLocks noChangeAspect="1"/>
          </p:cNvPicPr>
          <p:nvPr/>
        </p:nvPicPr>
        <p:blipFill>
          <a:blip r:embed="rId3"/>
          <a:stretch>
            <a:fillRect/>
          </a:stretch>
        </p:blipFill>
        <p:spPr>
          <a:xfrm>
            <a:off x="2567729" y="3329668"/>
            <a:ext cx="2991908" cy="3257320"/>
          </a:xfrm>
          <a:prstGeom prst="rect">
            <a:avLst/>
          </a:prstGeom>
        </p:spPr>
      </p:pic>
      <p:pic>
        <p:nvPicPr>
          <p:cNvPr id="11" name="Picture 10">
            <a:extLst>
              <a:ext uri="{FF2B5EF4-FFF2-40B4-BE49-F238E27FC236}">
                <a16:creationId xmlns:a16="http://schemas.microsoft.com/office/drawing/2014/main" id="{930BADA9-E549-AA63-4289-FA11EBF3A927}"/>
              </a:ext>
            </a:extLst>
          </p:cNvPr>
          <p:cNvPicPr>
            <a:picLocks noChangeAspect="1"/>
          </p:cNvPicPr>
          <p:nvPr/>
        </p:nvPicPr>
        <p:blipFill>
          <a:blip r:embed="rId4"/>
          <a:stretch>
            <a:fillRect/>
          </a:stretch>
        </p:blipFill>
        <p:spPr>
          <a:xfrm>
            <a:off x="4893343" y="2567275"/>
            <a:ext cx="4501094" cy="3090037"/>
          </a:xfrm>
          <a:prstGeom prst="rect">
            <a:avLst/>
          </a:prstGeom>
        </p:spPr>
      </p:pic>
      <p:pic>
        <p:nvPicPr>
          <p:cNvPr id="9" name="Picture 8">
            <a:extLst>
              <a:ext uri="{FF2B5EF4-FFF2-40B4-BE49-F238E27FC236}">
                <a16:creationId xmlns:a16="http://schemas.microsoft.com/office/drawing/2014/main" id="{D9C97BF0-F14C-9B47-E0E7-F7F4C6C4ECA0}"/>
              </a:ext>
            </a:extLst>
          </p:cNvPr>
          <p:cNvPicPr>
            <a:picLocks noChangeAspect="1"/>
          </p:cNvPicPr>
          <p:nvPr/>
        </p:nvPicPr>
        <p:blipFill>
          <a:blip r:embed="rId5"/>
          <a:stretch>
            <a:fillRect/>
          </a:stretch>
        </p:blipFill>
        <p:spPr>
          <a:xfrm>
            <a:off x="9200092" y="2610587"/>
            <a:ext cx="2991908" cy="4120284"/>
          </a:xfrm>
          <a:prstGeom prst="rect">
            <a:avLst/>
          </a:prstGeom>
        </p:spPr>
      </p:pic>
    </p:spTree>
    <p:extLst>
      <p:ext uri="{BB962C8B-B14F-4D97-AF65-F5344CB8AC3E}">
        <p14:creationId xmlns:p14="http://schemas.microsoft.com/office/powerpoint/2010/main" val="3900761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Engagement from Customers (contd.)</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923330"/>
          </a:xfrm>
          <a:prstGeom prst="rect">
            <a:avLst/>
          </a:prstGeom>
          <a:noFill/>
        </p:spPr>
        <p:txBody>
          <a:bodyPr wrap="square" rtlCol="0">
            <a:spAutoFit/>
          </a:bodyPr>
          <a:lstStyle/>
          <a:p>
            <a:pPr marL="285750" indent="-285750">
              <a:buFont typeface="Arial" panose="020B0604020202020204" pitchFamily="34" charset="0"/>
              <a:buChar char="•"/>
            </a:pPr>
            <a:r>
              <a:rPr lang="en-US"/>
              <a:t>They have very good customer engagement compared to the number of posts they do speaks about how impactful each post is.</a:t>
            </a:r>
          </a:p>
          <a:p>
            <a:pPr marL="285750" indent="-285750">
              <a:buFont typeface="Arial" panose="020B0604020202020204" pitchFamily="34" charset="0"/>
              <a:buChar char="•"/>
            </a:pPr>
            <a:r>
              <a:rPr lang="en-US" b="0" i="0">
                <a:effectLst/>
                <a:latin typeface="-apple-system"/>
              </a:rPr>
              <a:t>Nike's high-profile customers' posts and comments on social media show the reliability the brand can provide.</a:t>
            </a:r>
            <a:endParaRPr lang="en-US"/>
          </a:p>
        </p:txBody>
      </p:sp>
      <p:pic>
        <p:nvPicPr>
          <p:cNvPr id="6" name="Picture 5" descr="Chart, bar chart&#10;&#10;Description automatically generated">
            <a:extLst>
              <a:ext uri="{FF2B5EF4-FFF2-40B4-BE49-F238E27FC236}">
                <a16:creationId xmlns:a16="http://schemas.microsoft.com/office/drawing/2014/main" id="{71B6E2AE-F611-5108-FA4F-3AD58F278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08" y="2563985"/>
            <a:ext cx="5558747" cy="3564138"/>
          </a:xfrm>
          <a:prstGeom prst="rect">
            <a:avLst/>
          </a:prstGeom>
        </p:spPr>
      </p:pic>
      <p:sp>
        <p:nvSpPr>
          <p:cNvPr id="4" name="TextBox 3">
            <a:extLst>
              <a:ext uri="{FF2B5EF4-FFF2-40B4-BE49-F238E27FC236}">
                <a16:creationId xmlns:a16="http://schemas.microsoft.com/office/drawing/2014/main" id="{3C9483B6-B339-5494-B870-080BC16E07DA}"/>
              </a:ext>
            </a:extLst>
          </p:cNvPr>
          <p:cNvSpPr txBox="1"/>
          <p:nvPr/>
        </p:nvSpPr>
        <p:spPr>
          <a:xfrm>
            <a:off x="697424" y="5855110"/>
            <a:ext cx="10302498" cy="1477328"/>
          </a:xfrm>
          <a:prstGeom prst="rect">
            <a:avLst/>
          </a:prstGeom>
          <a:noFill/>
        </p:spPr>
        <p:txBody>
          <a:bodyPr wrap="square">
            <a:spAutoFit/>
          </a:bodyPr>
          <a:lstStyle/>
          <a:p>
            <a:pPr rtl="0"/>
            <a:r>
              <a:rPr lang="sv-SE" u="sng" dirty="0">
                <a:effectLst/>
                <a:latin typeface="-apple-system"/>
                <a:hlinkClick r:id="rId3" tooltip="https://blog.unmetric.com/nike-social-media#:~:text=the%20sportswear%20giant%20is%20a%20champion%20on%20social,the%20most%20followed%20brand%20with%2092%20million%20followers%21"/>
              </a:rPr>
              <a:t>Source: https://blog.unmetric.com/nike-social-media#:~:text=The%20sportswear%20giant%20is%20a%20champion%20on%20social,the%20most%20followed%20brand%20with%2092%20million%20followers%21</a:t>
            </a:r>
            <a:endParaRPr lang="sv-SE" u="sng" dirty="0">
              <a:effectLst/>
              <a:latin typeface="-apple-system"/>
            </a:endParaRPr>
          </a:p>
          <a:p>
            <a:pPr rtl="0"/>
            <a:br>
              <a:rPr lang="sv-SE" dirty="0"/>
            </a:br>
            <a:endParaRPr lang="sv-SE" dirty="0"/>
          </a:p>
        </p:txBody>
      </p:sp>
      <p:sp>
        <p:nvSpPr>
          <p:cNvPr id="7" name="TextBox 6">
            <a:extLst>
              <a:ext uri="{FF2B5EF4-FFF2-40B4-BE49-F238E27FC236}">
                <a16:creationId xmlns:a16="http://schemas.microsoft.com/office/drawing/2014/main" id="{2234ADD0-070B-D35B-F1EA-0AEFC7247EEB}"/>
              </a:ext>
            </a:extLst>
          </p:cNvPr>
          <p:cNvSpPr txBox="1"/>
          <p:nvPr/>
        </p:nvSpPr>
        <p:spPr>
          <a:xfrm>
            <a:off x="697424" y="2379319"/>
            <a:ext cx="4788976" cy="369332"/>
          </a:xfrm>
          <a:prstGeom prst="rect">
            <a:avLst/>
          </a:prstGeom>
          <a:noFill/>
        </p:spPr>
        <p:txBody>
          <a:bodyPr wrap="square" rtlCol="0">
            <a:spAutoFit/>
          </a:bodyPr>
          <a:lstStyle/>
          <a:p>
            <a:r>
              <a:rPr lang="en-US" u="sng" dirty="0"/>
              <a:t>NIKE posts Vs Engagement on Facebook</a:t>
            </a:r>
          </a:p>
        </p:txBody>
      </p:sp>
    </p:spTree>
    <p:extLst>
      <p:ext uri="{BB962C8B-B14F-4D97-AF65-F5344CB8AC3E}">
        <p14:creationId xmlns:p14="http://schemas.microsoft.com/office/powerpoint/2010/main" val="88939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489407" y="916602"/>
            <a:ext cx="9371029" cy="2585323"/>
          </a:xfrm>
          <a:prstGeom prst="rect">
            <a:avLst/>
          </a:prstGeom>
          <a:noFill/>
        </p:spPr>
        <p:txBody>
          <a:bodyPr wrap="square" rtlCol="0">
            <a:spAutoFit/>
          </a:bodyPr>
          <a:lstStyle/>
          <a:p>
            <a:r>
              <a:rPr lang="en-US" b="1" dirty="0"/>
              <a:t>Who is the company? </a:t>
            </a:r>
            <a:r>
              <a:rPr lang="en-US" dirty="0"/>
              <a:t>– Nike, it’s a popular American MNC (Multinational Company) sporting apparel brand; they design, develop, manufacture and sell their sports related products and services.</a:t>
            </a:r>
          </a:p>
          <a:p>
            <a:endParaRPr lang="en-US" dirty="0"/>
          </a:p>
          <a:p>
            <a:r>
              <a:rPr lang="en-US" b="1" dirty="0"/>
              <a:t>What products and services do they offer online on their website to customers? Provide a brief overview?</a:t>
            </a:r>
            <a:endParaRPr lang="en-US" dirty="0"/>
          </a:p>
          <a:p>
            <a:r>
              <a:rPr lang="en-US" dirty="0"/>
              <a:t>They sell products for men, women and kids and offer services. Please see below the categories of products and services offered. The products are also categorized as collections in the website.</a:t>
            </a:r>
          </a:p>
        </p:txBody>
      </p:sp>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Question – 1 &amp; 2</a:t>
            </a:r>
          </a:p>
        </p:txBody>
      </p:sp>
      <p:sp>
        <p:nvSpPr>
          <p:cNvPr id="6" name="TextBox 5">
            <a:extLst>
              <a:ext uri="{FF2B5EF4-FFF2-40B4-BE49-F238E27FC236}">
                <a16:creationId xmlns:a16="http://schemas.microsoft.com/office/drawing/2014/main" id="{9086DAAD-9C55-9AF0-DBB8-CE753BD94132}"/>
              </a:ext>
            </a:extLst>
          </p:cNvPr>
          <p:cNvSpPr txBox="1"/>
          <p:nvPr/>
        </p:nvSpPr>
        <p:spPr>
          <a:xfrm>
            <a:off x="3942735" y="2163097"/>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52F3FB88-F6EE-CD62-E855-6D765B6C4DB0}"/>
              </a:ext>
            </a:extLst>
          </p:cNvPr>
          <p:cNvSpPr txBox="1"/>
          <p:nvPr/>
        </p:nvSpPr>
        <p:spPr>
          <a:xfrm>
            <a:off x="6096000" y="3483204"/>
            <a:ext cx="3565002" cy="3139321"/>
          </a:xfrm>
          <a:prstGeom prst="rect">
            <a:avLst/>
          </a:prstGeom>
          <a:noFill/>
        </p:spPr>
        <p:txBody>
          <a:bodyPr wrap="square" rtlCol="0">
            <a:spAutoFit/>
          </a:bodyPr>
          <a:lstStyle/>
          <a:p>
            <a:r>
              <a:rPr lang="en-US" b="1" dirty="0"/>
              <a:t>Services:</a:t>
            </a:r>
          </a:p>
          <a:p>
            <a:pPr marL="285750" indent="-285750">
              <a:buFont typeface="Arial" panose="020B0604020202020204" pitchFamily="34" charset="0"/>
              <a:buChar char="•"/>
            </a:pPr>
            <a:r>
              <a:rPr lang="en-US" dirty="0"/>
              <a:t>Shoe customization</a:t>
            </a:r>
          </a:p>
          <a:p>
            <a:pPr marL="285750" indent="-285750">
              <a:buFont typeface="Arial" panose="020B0604020202020204" pitchFamily="34" charset="0"/>
              <a:buChar char="•"/>
            </a:pPr>
            <a:r>
              <a:rPr lang="en-US" dirty="0"/>
              <a:t>Product advice</a:t>
            </a:r>
          </a:p>
          <a:p>
            <a:pPr marL="285750" indent="-285750">
              <a:buFont typeface="Arial" panose="020B0604020202020204" pitchFamily="34" charset="0"/>
              <a:buChar char="•"/>
            </a:pPr>
            <a:r>
              <a:rPr lang="en-US" dirty="0"/>
              <a:t>Styling advice</a:t>
            </a:r>
          </a:p>
          <a:p>
            <a:pPr marL="285750" indent="-285750">
              <a:buFont typeface="Arial" panose="020B0604020202020204" pitchFamily="34" charset="0"/>
              <a:buChar char="•"/>
            </a:pPr>
            <a:r>
              <a:rPr lang="en-US" dirty="0"/>
              <a:t>Gift cards</a:t>
            </a:r>
          </a:p>
          <a:p>
            <a:pPr marL="285750" indent="-285750">
              <a:buFont typeface="Arial" panose="020B0604020202020204" pitchFamily="34" charset="0"/>
              <a:buChar char="•"/>
            </a:pPr>
            <a:r>
              <a:rPr lang="en-US" dirty="0"/>
              <a:t>Memberships</a:t>
            </a:r>
          </a:p>
          <a:p>
            <a:pPr marL="285750" indent="-285750">
              <a:buFont typeface="Arial" panose="020B0604020202020204" pitchFamily="34" charset="0"/>
              <a:buChar char="•"/>
            </a:pPr>
            <a:r>
              <a:rPr lang="en-US" dirty="0"/>
              <a:t>Returns</a:t>
            </a:r>
          </a:p>
          <a:p>
            <a:pPr marL="285750" indent="-285750">
              <a:buFont typeface="Arial" panose="020B0604020202020204" pitchFamily="34" charset="0"/>
              <a:buChar char="•"/>
            </a:pPr>
            <a:r>
              <a:rPr lang="en-US" dirty="0"/>
              <a:t>Finding a physical store</a:t>
            </a:r>
          </a:p>
          <a:p>
            <a:pPr marL="285750" indent="-285750">
              <a:buFont typeface="Arial" panose="020B0604020202020204" pitchFamily="34" charset="0"/>
              <a:buChar char="•"/>
            </a:pPr>
            <a:r>
              <a:rPr lang="en-US" dirty="0"/>
              <a:t>Feedback gathering</a:t>
            </a:r>
          </a:p>
          <a:p>
            <a:pPr marL="285750" indent="-285750">
              <a:buFont typeface="Arial" panose="020B0604020202020204" pitchFamily="34" charset="0"/>
              <a:buChar char="•"/>
            </a:pPr>
            <a:r>
              <a:rPr lang="en-US" dirty="0"/>
              <a:t>Shipping and returns</a:t>
            </a:r>
          </a:p>
          <a:p>
            <a:pPr marL="285750" indent="-285750">
              <a:buFont typeface="Arial" panose="020B0604020202020204" pitchFamily="34" charset="0"/>
              <a:buChar char="•"/>
            </a:pPr>
            <a:r>
              <a:rPr lang="en-US" dirty="0"/>
              <a:t>Nike Journal</a:t>
            </a:r>
          </a:p>
        </p:txBody>
      </p:sp>
      <p:sp>
        <p:nvSpPr>
          <p:cNvPr id="9" name="TextBox 8">
            <a:extLst>
              <a:ext uri="{FF2B5EF4-FFF2-40B4-BE49-F238E27FC236}">
                <a16:creationId xmlns:a16="http://schemas.microsoft.com/office/drawing/2014/main" id="{6B5F6501-BFFA-B3EF-AB6F-EE885D171FC9}"/>
              </a:ext>
            </a:extLst>
          </p:cNvPr>
          <p:cNvSpPr txBox="1"/>
          <p:nvPr/>
        </p:nvSpPr>
        <p:spPr>
          <a:xfrm>
            <a:off x="489407" y="3501925"/>
            <a:ext cx="6048737" cy="1200329"/>
          </a:xfrm>
          <a:prstGeom prst="rect">
            <a:avLst/>
          </a:prstGeom>
          <a:noFill/>
        </p:spPr>
        <p:txBody>
          <a:bodyPr wrap="square" rtlCol="0">
            <a:spAutoFit/>
          </a:bodyPr>
          <a:lstStyle/>
          <a:p>
            <a:r>
              <a:rPr lang="en-US" b="1" dirty="0"/>
              <a:t>Products</a:t>
            </a:r>
          </a:p>
          <a:p>
            <a:pPr marL="285750" indent="-285750">
              <a:buFont typeface="Arial" panose="020B0604020202020204" pitchFamily="34" charset="0"/>
              <a:buChar char="•"/>
            </a:pPr>
            <a:r>
              <a:rPr lang="en-US" dirty="0"/>
              <a:t>Shoes – 16 categories</a:t>
            </a:r>
          </a:p>
          <a:p>
            <a:pPr marL="285750" indent="-285750">
              <a:buFont typeface="Arial" panose="020B0604020202020204" pitchFamily="34" charset="0"/>
              <a:buChar char="•"/>
            </a:pPr>
            <a:r>
              <a:rPr lang="en-US" dirty="0"/>
              <a:t>Clothing – 15 categories</a:t>
            </a:r>
          </a:p>
          <a:p>
            <a:pPr marL="285750" indent="-285750">
              <a:buFont typeface="Arial" panose="020B0604020202020204" pitchFamily="34" charset="0"/>
              <a:buChar char="•"/>
            </a:pPr>
            <a:r>
              <a:rPr lang="en-US" dirty="0"/>
              <a:t>Sports Accessories and Equipment – 3 categories</a:t>
            </a:r>
          </a:p>
        </p:txBody>
      </p:sp>
      <p:pic>
        <p:nvPicPr>
          <p:cNvPr id="3" name="Picture 2">
            <a:extLst>
              <a:ext uri="{FF2B5EF4-FFF2-40B4-BE49-F238E27FC236}">
                <a16:creationId xmlns:a16="http://schemas.microsoft.com/office/drawing/2014/main" id="{056C27E8-81DA-B5A0-F700-0A8F6925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02" y="4846702"/>
            <a:ext cx="2570375" cy="1927781"/>
          </a:xfrm>
          <a:prstGeom prst="rect">
            <a:avLst/>
          </a:prstGeom>
        </p:spPr>
      </p:pic>
      <p:pic>
        <p:nvPicPr>
          <p:cNvPr id="12" name="Picture 11">
            <a:extLst>
              <a:ext uri="{FF2B5EF4-FFF2-40B4-BE49-F238E27FC236}">
                <a16:creationId xmlns:a16="http://schemas.microsoft.com/office/drawing/2014/main" id="{96634C34-E644-2458-CB8D-484D69166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747" y="5202737"/>
            <a:ext cx="1776486" cy="1200329"/>
          </a:xfrm>
          <a:prstGeom prst="rect">
            <a:avLst/>
          </a:prstGeom>
        </p:spPr>
      </p:pic>
    </p:spTree>
    <p:extLst>
      <p:ext uri="{BB962C8B-B14F-4D97-AF65-F5344CB8AC3E}">
        <p14:creationId xmlns:p14="http://schemas.microsoft.com/office/powerpoint/2010/main" val="1650280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Social Media as Customer Service Channel</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369332"/>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58C82B82-8D0F-2138-59F8-35474AD4B659}"/>
              </a:ext>
            </a:extLst>
          </p:cNvPr>
          <p:cNvSpPr txBox="1"/>
          <p:nvPr/>
        </p:nvSpPr>
        <p:spPr>
          <a:xfrm>
            <a:off x="489408" y="1011395"/>
            <a:ext cx="11948719" cy="5231369"/>
          </a:xfrm>
          <a:prstGeom prst="rect">
            <a:avLst/>
          </a:prstGeom>
          <a:noFill/>
        </p:spPr>
        <p:txBody>
          <a:bodyPr wrap="square">
            <a:spAutoFit/>
          </a:bodyPr>
          <a:lstStyle/>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Nike is a brand that doesn't need to connect with its customers through online chatter. Years of marketing have already resulted in that relationship. Nike's social media engagement is defined by what its cult-like fan base experiences and shares during their activities. So, unless someone needs assistance, Nike only speaks to groups and does not converse with individuals.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They understand that they are not selling shoes, but rather an attitude and a way of life. Needless to say, they're equally adept at delivering assistance.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Nike is one of the most active Twitter customer service accounts.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They have a specialized Twitter account, Team Nike,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that offers assistance seven days a week in seven languages </a:t>
            </a:r>
            <a:r>
              <a:rPr lang="en-IN" sz="1800" dirty="0">
                <a:effectLst/>
                <a:latin typeface="Calibri" panose="020F0502020204030204" pitchFamily="34" charset="0"/>
                <a:ea typeface="Calibri" panose="020F0502020204030204" pitchFamily="34" charset="0"/>
                <a:cs typeface="Times New Roman" panose="02020603050405020304" pitchFamily="18" charset="0"/>
              </a:rPr>
              <a:t>(English, Spanish, French, Dutch, Italian, German &amp; Japanese). Despite being bombarded with assistance inquiries all day, they never lose patience. What we can really appreciate is  @Teamnike's customer service is the time it takes to rectify difficulties.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246 million Instagram followers and 8.3 million Twitter followers (two most-followed active channels). If you go to these two pages, you will see exactly matched voices and activities that Nike says and does. Nike's social media marketing strategy includes the following tactics: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Collaborating with well-known individuals.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Making use of user-generated material.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Showing up in customer conversations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Distributing your article via social media channels.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5461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p:txBody>
          <a:bodyPr>
            <a:normAutofit/>
          </a:bodyPr>
          <a:lstStyle/>
          <a:p>
            <a:r>
              <a:rPr lang="en-US" sz="3200" b="1">
                <a:solidFill>
                  <a:schemeClr val="tx1"/>
                </a:solidFill>
              </a:rPr>
              <a:t>Social Media Strategies</a:t>
            </a:r>
          </a:p>
        </p:txBody>
      </p:sp>
      <p:sp>
        <p:nvSpPr>
          <p:cNvPr id="13" name="Content Placeholder 12">
            <a:extLst>
              <a:ext uri="{FF2B5EF4-FFF2-40B4-BE49-F238E27FC236}">
                <a16:creationId xmlns:a16="http://schemas.microsoft.com/office/drawing/2014/main" id="{1EBCA9E8-65EF-31DC-C66C-22A029F143C7}"/>
              </a:ext>
            </a:extLst>
          </p:cNvPr>
          <p:cNvSpPr>
            <a:spLocks noGrp="1"/>
          </p:cNvSpPr>
          <p:nvPr>
            <p:ph sz="half" idx="1"/>
          </p:nvPr>
        </p:nvSpPr>
        <p:spPr/>
        <p:txBody>
          <a:bodyPr>
            <a:normAutofit/>
          </a:bodyPr>
          <a:lstStyle/>
          <a:p>
            <a:endParaRPr lang="en-US"/>
          </a:p>
        </p:txBody>
      </p:sp>
      <p:sp>
        <p:nvSpPr>
          <p:cNvPr id="14" name="Content Placeholder 13">
            <a:extLst>
              <a:ext uri="{FF2B5EF4-FFF2-40B4-BE49-F238E27FC236}">
                <a16:creationId xmlns:a16="http://schemas.microsoft.com/office/drawing/2014/main" id="{45CCD002-1B2A-DD42-75D7-BFE73F274163}"/>
              </a:ext>
            </a:extLst>
          </p:cNvPr>
          <p:cNvSpPr>
            <a:spLocks noGrp="1"/>
          </p:cNvSpPr>
          <p:nvPr>
            <p:ph sz="half" idx="2"/>
          </p:nvPr>
        </p:nvSpPr>
        <p:spPr>
          <a:xfrm>
            <a:off x="5846367" y="1269721"/>
            <a:ext cx="6161872" cy="5259096"/>
          </a:xfrm>
        </p:spPr>
        <p:txBody>
          <a:bodyPr vert="horz" lIns="91440" tIns="45720" rIns="91440" bIns="45720" rtlCol="0" anchor="t">
            <a:normAutofit/>
          </a:bodyPr>
          <a:lstStyle/>
          <a:p>
            <a:pPr>
              <a:spcBef>
                <a:spcPts val="0"/>
              </a:spcBef>
            </a:pPr>
            <a:r>
              <a:rPr lang="en-US" dirty="0">
                <a:solidFill>
                  <a:schemeClr val="tx1"/>
                </a:solidFill>
              </a:rPr>
              <a:t>Nike uses storytelling as their main strategy to make compelling connections with its  audience. The centerpiece of their stories are seldom the products but the athletes and the physical, socio-economic, and mental challenges they faced to get to where they are today, inspiring the younger generations of athletes. They also tackle relevant topics in today's world (Black Lives Matter, Stop Asian Hate, LGBT, Refugees, </a:t>
            </a:r>
            <a:r>
              <a:rPr lang="en-US" dirty="0" err="1">
                <a:solidFill>
                  <a:schemeClr val="tx1"/>
                </a:solidFill>
              </a:rPr>
              <a:t>etc</a:t>
            </a:r>
            <a:r>
              <a:rPr lang="en-US" dirty="0">
                <a:solidFill>
                  <a:schemeClr val="tx1"/>
                </a:solidFill>
              </a:rPr>
              <a:t>) to show the human-side of sports. The best way to tell stories is to create video contents. </a:t>
            </a:r>
            <a:endParaRPr lang="en-US" dirty="0">
              <a:solidFill>
                <a:schemeClr val="tx1"/>
              </a:solidFill>
              <a:ea typeface="+mn-lt"/>
              <a:cs typeface="+mn-lt"/>
            </a:endParaRPr>
          </a:p>
          <a:p>
            <a:pPr>
              <a:spcBef>
                <a:spcPts val="0"/>
              </a:spcBef>
            </a:pPr>
            <a:endParaRPr lang="en-US" dirty="0">
              <a:solidFill>
                <a:schemeClr val="tx1"/>
              </a:solidFill>
              <a:ea typeface="+mn-lt"/>
              <a:cs typeface="+mn-lt"/>
            </a:endParaRPr>
          </a:p>
          <a:p>
            <a:pPr>
              <a:spcBef>
                <a:spcPts val="0"/>
              </a:spcBef>
            </a:pPr>
            <a:endParaRPr lang="en-US" dirty="0">
              <a:solidFill>
                <a:schemeClr val="tx1"/>
              </a:solidFill>
            </a:endParaRPr>
          </a:p>
        </p:txBody>
      </p:sp>
      <p:pic>
        <p:nvPicPr>
          <p:cNvPr id="4" name="Picture 5">
            <a:extLst>
              <a:ext uri="{FF2B5EF4-FFF2-40B4-BE49-F238E27FC236}">
                <a16:creationId xmlns:a16="http://schemas.microsoft.com/office/drawing/2014/main" id="{B0AF4F74-1979-B1D4-C19A-0769780860B5}"/>
              </a:ext>
            </a:extLst>
          </p:cNvPr>
          <p:cNvPicPr>
            <a:picLocks noChangeAspect="1"/>
          </p:cNvPicPr>
          <p:nvPr/>
        </p:nvPicPr>
        <p:blipFill>
          <a:blip r:embed="rId3"/>
          <a:stretch>
            <a:fillRect/>
          </a:stretch>
        </p:blipFill>
        <p:spPr>
          <a:xfrm>
            <a:off x="589429" y="1181632"/>
            <a:ext cx="4805082" cy="5357588"/>
          </a:xfrm>
          <a:prstGeom prst="rect">
            <a:avLst/>
          </a:prstGeom>
        </p:spPr>
      </p:pic>
      <p:sp>
        <p:nvSpPr>
          <p:cNvPr id="8" name="Rectangle 7">
            <a:extLst>
              <a:ext uri="{FF2B5EF4-FFF2-40B4-BE49-F238E27FC236}">
                <a16:creationId xmlns:a16="http://schemas.microsoft.com/office/drawing/2014/main" id="{85909B99-9930-C2F7-FB2C-2A35BDDF1EC0}"/>
              </a:ext>
            </a:extLst>
          </p:cNvPr>
          <p:cNvSpPr/>
          <p:nvPr/>
        </p:nvSpPr>
        <p:spPr>
          <a:xfrm>
            <a:off x="590549" y="1178858"/>
            <a:ext cx="1238249" cy="17649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122DF7-B2BC-CBF1-A72B-E003BDB3BB07}"/>
              </a:ext>
            </a:extLst>
          </p:cNvPr>
          <p:cNvSpPr/>
          <p:nvPr/>
        </p:nvSpPr>
        <p:spPr>
          <a:xfrm>
            <a:off x="2994210" y="4770342"/>
            <a:ext cx="1238249" cy="17649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0CFCC1-6CA6-8BEE-3811-13320A59DD3E}"/>
              </a:ext>
            </a:extLst>
          </p:cNvPr>
          <p:cNvSpPr/>
          <p:nvPr/>
        </p:nvSpPr>
        <p:spPr>
          <a:xfrm>
            <a:off x="1755959" y="4770342"/>
            <a:ext cx="1238249" cy="17649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87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3 Metrics </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002890"/>
            <a:ext cx="11580672" cy="3970318"/>
          </a:xfrm>
          <a:prstGeom prst="rect">
            <a:avLst/>
          </a:prstGeom>
          <a:noFill/>
        </p:spPr>
        <p:txBody>
          <a:bodyPr wrap="square" lIns="91440" tIns="45720" rIns="91440" bIns="45720" rtlCol="0" anchor="t">
            <a:spAutoFit/>
          </a:bodyPr>
          <a:lstStyle/>
          <a:p>
            <a:r>
              <a:rPr lang="en-US" dirty="0">
                <a:ea typeface="+mn-lt"/>
                <a:cs typeface="+mn-lt"/>
              </a:rPr>
              <a:t>Our team noticed that on their Instagram page, videos relating to personal stories of Nike athletes (excluding big names like LeBron James, Cristiano Ronaldo, Rafael Nadal), Nike endorsers creating a dialogue about inclusion and representation, and whatnot are not performing as well compared to regular posts showcasing upcoming products and their high-profile athletes. Therefore, below are 3 metrics that are important to Nike to measure their social media strategies.</a:t>
            </a:r>
            <a:endParaRPr lang="en-US" dirty="0"/>
          </a:p>
          <a:p>
            <a:endParaRPr lang="en-US" dirty="0"/>
          </a:p>
          <a:p>
            <a:pPr marL="285750" indent="-285750">
              <a:buFont typeface="Arial"/>
              <a:buChar char="•"/>
            </a:pPr>
            <a:r>
              <a:rPr lang="en-US" b="1" dirty="0"/>
              <a:t>Views:</a:t>
            </a:r>
            <a:r>
              <a:rPr lang="en-US" dirty="0"/>
              <a:t> (Average ~10+m views for regular posts relating to products, top athletes; ~4m views for more compelling stories)</a:t>
            </a:r>
          </a:p>
          <a:p>
            <a:pPr marL="285750" indent="-285750">
              <a:buFont typeface="Arial"/>
              <a:buChar char="•"/>
            </a:pPr>
            <a:r>
              <a:rPr lang="en-US" b="1" dirty="0"/>
              <a:t>Mentions:</a:t>
            </a:r>
            <a:r>
              <a:rPr lang="en-US" dirty="0"/>
              <a:t> Their huge network of high-profile athletes and celebrities increases their presence in the online world globally. These people are very influential from a marketing perspective.</a:t>
            </a:r>
          </a:p>
          <a:p>
            <a:pPr marL="285750" indent="-285750">
              <a:buFont typeface="Arial"/>
              <a:buChar char="•"/>
            </a:pPr>
            <a:r>
              <a:rPr lang="en-US" b="1" dirty="0"/>
              <a:t>Likes: (</a:t>
            </a:r>
            <a:r>
              <a:rPr lang="en-US" dirty="0">
                <a:ea typeface="+mn-lt"/>
                <a:cs typeface="+mn-lt"/>
              </a:rPr>
              <a:t>Average ~200+k likes for regular posts relating to products, top athletes; ~80k views for more compelling stories)</a:t>
            </a:r>
          </a:p>
          <a:p>
            <a:endParaRPr lang="en-US" dirty="0"/>
          </a:p>
          <a:p>
            <a:pPr marL="285750" indent="-285750">
              <a:buFont typeface="Arial" panose="020B0604020202020204" pitchFamily="34" charset="0"/>
              <a:buChar char="•"/>
            </a:pPr>
            <a:endParaRPr lang="en-US" dirty="0"/>
          </a:p>
        </p:txBody>
      </p:sp>
      <p:pic>
        <p:nvPicPr>
          <p:cNvPr id="3" name="Picture 3" descr="Graphical user interface, application&#10;&#10;Description automatically generated">
            <a:extLst>
              <a:ext uri="{FF2B5EF4-FFF2-40B4-BE49-F238E27FC236}">
                <a16:creationId xmlns:a16="http://schemas.microsoft.com/office/drawing/2014/main" id="{38244248-CA65-B774-8CC3-DC600E8A06DB}"/>
              </a:ext>
            </a:extLst>
          </p:cNvPr>
          <p:cNvPicPr>
            <a:picLocks noChangeAspect="1"/>
          </p:cNvPicPr>
          <p:nvPr/>
        </p:nvPicPr>
        <p:blipFill>
          <a:blip r:embed="rId3"/>
          <a:stretch>
            <a:fillRect/>
          </a:stretch>
        </p:blipFill>
        <p:spPr>
          <a:xfrm>
            <a:off x="5256680" y="4297760"/>
            <a:ext cx="2272553" cy="2380643"/>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6D9A48DA-8CC1-C065-8CA1-240AA8E9CB5F}"/>
              </a:ext>
            </a:extLst>
          </p:cNvPr>
          <p:cNvPicPr>
            <a:picLocks noChangeAspect="1"/>
          </p:cNvPicPr>
          <p:nvPr/>
        </p:nvPicPr>
        <p:blipFill>
          <a:blip r:embed="rId4"/>
          <a:stretch>
            <a:fillRect/>
          </a:stretch>
        </p:blipFill>
        <p:spPr>
          <a:xfrm>
            <a:off x="8366312" y="4295517"/>
            <a:ext cx="2278156" cy="2385128"/>
          </a:xfrm>
          <a:prstGeom prst="rect">
            <a:avLst/>
          </a:prstGeom>
        </p:spPr>
      </p:pic>
    </p:spTree>
    <p:extLst>
      <p:ext uri="{BB962C8B-B14F-4D97-AF65-F5344CB8AC3E}">
        <p14:creationId xmlns:p14="http://schemas.microsoft.com/office/powerpoint/2010/main" val="50742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a:solidFill>
                  <a:schemeClr val="tx1"/>
                </a:solidFill>
              </a:rPr>
              <a:t>3 recommendations</a:t>
            </a:r>
          </a:p>
        </p:txBody>
      </p:sp>
      <p:sp>
        <p:nvSpPr>
          <p:cNvPr id="2" name="TextBox 1">
            <a:extLst>
              <a:ext uri="{FF2B5EF4-FFF2-40B4-BE49-F238E27FC236}">
                <a16:creationId xmlns:a16="http://schemas.microsoft.com/office/drawing/2014/main" id="{E852D84B-8A1B-F95B-2674-CF893958061D}"/>
              </a:ext>
            </a:extLst>
          </p:cNvPr>
          <p:cNvSpPr txBox="1"/>
          <p:nvPr/>
        </p:nvSpPr>
        <p:spPr>
          <a:xfrm>
            <a:off x="489408" y="1318046"/>
            <a:ext cx="11580672" cy="2862322"/>
          </a:xfrm>
          <a:prstGeom prst="rect">
            <a:avLst/>
          </a:prstGeom>
          <a:noFill/>
        </p:spPr>
        <p:txBody>
          <a:bodyPr wrap="square" lIns="91440" tIns="45720" rIns="91440" bIns="45720" rtlCol="0" anchor="t">
            <a:spAutoFit/>
          </a:bodyPr>
          <a:lstStyle/>
          <a:p>
            <a:endParaRPr lang="en-US" dirty="0"/>
          </a:p>
          <a:p>
            <a:pPr marL="285750" indent="-285750">
              <a:buFont typeface="Arial" panose="020B0604020202020204" pitchFamily="34" charset="0"/>
              <a:buChar char="•"/>
            </a:pPr>
            <a:r>
              <a:rPr lang="en-US" dirty="0">
                <a:latin typeface="Calibri"/>
                <a:cs typeface="Calibri"/>
              </a:rPr>
              <a:t>Most revolves around athletes and high performing shoes. Nike should also focus on Community oriented programs and socialize those. </a:t>
            </a:r>
            <a:endParaRPr lang="en-US" sz="1800">
              <a:effectLst/>
              <a:latin typeface="Calibri" panose="020F0502020204030204" pitchFamily="34" charset="0"/>
              <a:cs typeface="Calibri"/>
            </a:endParaRPr>
          </a:p>
          <a:p>
            <a:pPr marL="285750" marR="0" indent="-285750">
              <a:spcBef>
                <a:spcPts val="0"/>
              </a:spcBef>
              <a:spcAft>
                <a:spcPts val="0"/>
              </a:spcAft>
              <a:buFont typeface="Arial" panose="020B0604020202020204" pitchFamily="34" charset="0"/>
              <a:buChar char="•"/>
            </a:pPr>
            <a:endParaRPr lang="en-US" dirty="0">
              <a:latin typeface="Calibri" panose="020F0502020204030204" pitchFamily="34" charset="0"/>
            </a:endParaRPr>
          </a:p>
          <a:p>
            <a:pPr marL="285750" indent="-285750">
              <a:buFont typeface="Arial" panose="020B0604020202020204" pitchFamily="34" charset="0"/>
              <a:buChar char="•"/>
            </a:pPr>
            <a:r>
              <a:rPr lang="en-US" sz="1800" dirty="0">
                <a:effectLst/>
                <a:latin typeface="Calibri"/>
                <a:cs typeface="Calibri"/>
              </a:rPr>
              <a:t>Nike can also focus on their mid-range products so that they have even broader range of customers </a:t>
            </a:r>
            <a:r>
              <a:rPr lang="en-US" dirty="0">
                <a:latin typeface="Calibri"/>
                <a:cs typeface="Calibri"/>
              </a:rPr>
              <a:t>that can</a:t>
            </a:r>
            <a:r>
              <a:rPr lang="en-US" sz="1800" dirty="0">
                <a:effectLst/>
                <a:latin typeface="Calibri"/>
                <a:cs typeface="Calibri"/>
              </a:rPr>
              <a:t> feel included.</a:t>
            </a:r>
          </a:p>
          <a:p>
            <a:pPr marR="0">
              <a:spcBef>
                <a:spcPts val="0"/>
              </a:spcBef>
              <a:spcAft>
                <a:spcPts val="0"/>
              </a:spcAft>
            </a:pPr>
            <a:endParaRPr lang="en-US" sz="1800" dirty="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Most of their social media presence is on shoes, they can also improve on apparel side of their business.</a:t>
            </a:r>
          </a:p>
          <a:p>
            <a:pPr marL="285750" indent="-285750">
              <a:buFont typeface="Arial" panose="020B0604020202020204" pitchFamily="34" charset="0"/>
              <a:buChar char="•"/>
            </a:pPr>
            <a:endParaRPr lang="en-US" dirty="0">
              <a:latin typeface="Calibri" panose="020F0502020204030204" pitchFamily="34" charset="0"/>
              <a:cs typeface="Calibri"/>
            </a:endParaRPr>
          </a:p>
          <a:p>
            <a:pPr marL="285750" indent="-285750">
              <a:buFont typeface="Arial" panose="020B0604020202020204" pitchFamily="34" charset="0"/>
              <a:buChar char="•"/>
            </a:pPr>
            <a:endParaRPr lang="en-US" dirty="0">
              <a:latin typeface="Calibri" panose="020F0502020204030204" pitchFamily="34" charset="0"/>
              <a:cs typeface="Calibri"/>
            </a:endParaRPr>
          </a:p>
        </p:txBody>
      </p:sp>
      <p:sp>
        <p:nvSpPr>
          <p:cNvPr id="4" name="TextBox 3">
            <a:extLst>
              <a:ext uri="{FF2B5EF4-FFF2-40B4-BE49-F238E27FC236}">
                <a16:creationId xmlns:a16="http://schemas.microsoft.com/office/drawing/2014/main" id="{2AC2E17D-ABC2-A2EA-7504-D2B4C8042F9F}"/>
              </a:ext>
            </a:extLst>
          </p:cNvPr>
          <p:cNvSpPr txBox="1"/>
          <p:nvPr/>
        </p:nvSpPr>
        <p:spPr>
          <a:xfrm>
            <a:off x="243281" y="4764676"/>
            <a:ext cx="11826799" cy="923330"/>
          </a:xfrm>
          <a:prstGeom prst="rect">
            <a:avLst/>
          </a:prstGeom>
          <a:noFill/>
        </p:spPr>
        <p:txBody>
          <a:bodyPr wrap="square">
            <a:spAutoFit/>
          </a:bodyPr>
          <a:lstStyle/>
          <a:p>
            <a:r>
              <a:rPr lang="en-US" i="1" dirty="0"/>
              <a:t>Personal Note from the group: Nike is the most followed brand on Instagram and is the market leader on social media presence. How do we even recommend anything? Lol </a:t>
            </a:r>
            <a:r>
              <a:rPr lang="en-US" i="1" dirty="0" err="1"/>
              <a:t>Jk</a:t>
            </a:r>
            <a:r>
              <a:rPr lang="en-US" i="1"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3804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FBAA64-4B98-983B-2595-E3A649FFE46E}"/>
              </a:ext>
            </a:extLst>
          </p:cNvPr>
          <p:cNvSpPr txBox="1"/>
          <p:nvPr/>
        </p:nvSpPr>
        <p:spPr>
          <a:xfrm>
            <a:off x="894735" y="1042219"/>
            <a:ext cx="8829368"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Twitter, </a:t>
            </a:r>
            <a:r>
              <a:rPr lang="en-US" dirty="0" err="1"/>
              <a:t>Linkedin</a:t>
            </a:r>
            <a:r>
              <a:rPr lang="en-US" dirty="0"/>
              <a:t>, Instagram, </a:t>
            </a:r>
            <a:r>
              <a:rPr lang="en-US" dirty="0" err="1"/>
              <a:t>Tiktok</a:t>
            </a:r>
            <a:r>
              <a:rPr lang="en-US" dirty="0"/>
              <a:t> and </a:t>
            </a:r>
            <a:r>
              <a:rPr lang="en-US" dirty="0" err="1"/>
              <a:t>facebook</a:t>
            </a:r>
            <a:r>
              <a:rPr lang="en-US" dirty="0"/>
              <a:t> searches of Nike</a:t>
            </a:r>
          </a:p>
          <a:p>
            <a:pPr marL="285750" indent="-285750">
              <a:buFont typeface="Arial" panose="020B0604020202020204" pitchFamily="34" charset="0"/>
              <a:buChar char="•"/>
            </a:pPr>
            <a:r>
              <a:rPr lang="en-US" dirty="0">
                <a:ea typeface="+mn-lt"/>
                <a:cs typeface="+mn-lt"/>
              </a:rPr>
              <a:t>Crawl Walk Run Advancing Analytics Maturity with Google Marketing Platform by Michael </a:t>
            </a:r>
            <a:r>
              <a:rPr lang="en-US" dirty="0" err="1">
                <a:ea typeface="+mn-lt"/>
                <a:cs typeface="+mn-lt"/>
              </a:rPr>
              <a:t>Loban</a:t>
            </a:r>
            <a:endParaRPr lang="en-US" dirty="0">
              <a:ea typeface="+mn-lt"/>
              <a:cs typeface="+mn-lt"/>
            </a:endParaRPr>
          </a:p>
          <a:p>
            <a:pPr marL="285750" indent="-285750" rtl="0">
              <a:buFont typeface="Arial" panose="020B0604020202020204" pitchFamily="34" charset="0"/>
              <a:buChar char="•"/>
            </a:pPr>
            <a:r>
              <a:rPr lang="sv-SE" dirty="0">
                <a:effectLst/>
                <a:latin typeface="-apple-system"/>
                <a:hlinkClick r:id="rId2" tooltip="https://blog.unmetric.com/nike-social-media#:~:text=the%20sportswear%20giant%20is%20a%20champion%20on%20social,the%20most%20followed%20brand%20with%2092%20million%20followers%21"/>
              </a:rPr>
              <a:t>https://blog.unmetric.com/nike-social-media#:~:text=The%20sportswear%20giant%20is%20a%20champion%20on%20social,the%20most%20followed%20brand%20with%2092%20million%20followers%21</a:t>
            </a:r>
            <a:endParaRPr lang="sv-SE" dirty="0">
              <a:effectLst/>
              <a:latin typeface="-apple-system"/>
            </a:endParaRPr>
          </a:p>
          <a:p>
            <a:pPr rtl="0"/>
            <a:br>
              <a:rPr lang="sv-SE" dirty="0"/>
            </a:br>
            <a:endParaRPr lang="sv-SE" dirty="0"/>
          </a:p>
          <a:p>
            <a:pPr marL="285750" indent="-285750">
              <a:buFont typeface="Arial" panose="020B0604020202020204" pitchFamily="34" charset="0"/>
              <a:buChar char="•"/>
            </a:pPr>
            <a:endParaRPr lang="en-US" dirty="0"/>
          </a:p>
        </p:txBody>
      </p:sp>
      <p:sp>
        <p:nvSpPr>
          <p:cNvPr id="6" name="Title 4">
            <a:extLst>
              <a:ext uri="{FF2B5EF4-FFF2-40B4-BE49-F238E27FC236}">
                <a16:creationId xmlns:a16="http://schemas.microsoft.com/office/drawing/2014/main" id="{11DD371C-7E4D-B451-5F93-5F3B5D134200}"/>
              </a:ext>
            </a:extLst>
          </p:cNvPr>
          <p:cNvSpPr>
            <a:spLocks noGrp="1"/>
          </p:cNvSpPr>
          <p:nvPr>
            <p:ph type="title"/>
          </p:nvPr>
        </p:nvSpPr>
        <p:spPr>
          <a:xfrm>
            <a:off x="838200" y="365125"/>
            <a:ext cx="10515600" cy="637765"/>
          </a:xfrm>
        </p:spPr>
        <p:txBody>
          <a:bodyPr>
            <a:normAutofit/>
          </a:bodyPr>
          <a:lstStyle/>
          <a:p>
            <a:r>
              <a:rPr lang="en-US" sz="3200" b="1">
                <a:solidFill>
                  <a:schemeClr val="tx1"/>
                </a:solidFill>
              </a:rPr>
              <a:t>References</a:t>
            </a:r>
          </a:p>
        </p:txBody>
      </p:sp>
    </p:spTree>
    <p:extLst>
      <p:ext uri="{BB962C8B-B14F-4D97-AF65-F5344CB8AC3E}">
        <p14:creationId xmlns:p14="http://schemas.microsoft.com/office/powerpoint/2010/main" val="994129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SEGMENTATION</a:t>
            </a:r>
          </a:p>
        </p:txBody>
      </p:sp>
    </p:spTree>
    <p:extLst>
      <p:ext uri="{BB962C8B-B14F-4D97-AF65-F5344CB8AC3E}">
        <p14:creationId xmlns:p14="http://schemas.microsoft.com/office/powerpoint/2010/main" val="390628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Segments</a:t>
            </a:r>
          </a:p>
        </p:txBody>
      </p:sp>
      <p:sp>
        <p:nvSpPr>
          <p:cNvPr id="7" name="TextBox 6">
            <a:extLst>
              <a:ext uri="{FF2B5EF4-FFF2-40B4-BE49-F238E27FC236}">
                <a16:creationId xmlns:a16="http://schemas.microsoft.com/office/drawing/2014/main" id="{7904D60C-EA78-2511-1EFB-8BE4F29AD6BC}"/>
              </a:ext>
            </a:extLst>
          </p:cNvPr>
          <p:cNvSpPr txBox="1"/>
          <p:nvPr/>
        </p:nvSpPr>
        <p:spPr>
          <a:xfrm>
            <a:off x="489407" y="1398308"/>
            <a:ext cx="11231537" cy="6186309"/>
          </a:xfrm>
          <a:prstGeom prst="rect">
            <a:avLst/>
          </a:prstGeom>
          <a:noFill/>
        </p:spPr>
        <p:txBody>
          <a:bodyPr wrap="square" lIns="91440" tIns="45720" rIns="91440" bIns="45720" anchor="t">
            <a:spAutoFit/>
          </a:bodyPr>
          <a:lstStyle/>
          <a:p>
            <a:r>
              <a:rPr lang="en-US" dirty="0"/>
              <a:t>We would like to target 2 customer segments.</a:t>
            </a:r>
          </a:p>
          <a:p>
            <a:pPr marL="285750" indent="-285750">
              <a:buFont typeface="Arial" panose="020B0604020202020204" pitchFamily="34" charset="0"/>
              <a:buChar char="•"/>
            </a:pPr>
            <a:r>
              <a:rPr lang="en-US" dirty="0"/>
              <a:t>Semi-urban users between 15 – 30.</a:t>
            </a:r>
          </a:p>
          <a:p>
            <a:pPr marL="285750" indent="-285750">
              <a:buFont typeface="Arial" panose="020B0604020202020204" pitchFamily="34" charset="0"/>
              <a:buChar char="•"/>
            </a:pPr>
            <a:r>
              <a:rPr lang="en-US" dirty="0"/>
              <a:t>High Net worth individuals interested in sports and athleisure.</a:t>
            </a:r>
          </a:p>
          <a:p>
            <a:endParaRPr lang="en-US" dirty="0"/>
          </a:p>
          <a:p>
            <a:r>
              <a:rPr lang="en-US" dirty="0"/>
              <a:t>We</a:t>
            </a:r>
            <a:r>
              <a:rPr lang="en-US" sz="1800" dirty="0">
                <a:effectLst/>
              </a:rPr>
              <a:t> would be using d</a:t>
            </a:r>
            <a:r>
              <a:rPr lang="en-US" dirty="0"/>
              <a:t>emographic, behavioral and psychographic attributes for customer segmentation to target the right set of market segment for the marketing efforts.</a:t>
            </a:r>
          </a:p>
          <a:p>
            <a:r>
              <a:rPr lang="en-US" dirty="0"/>
              <a:t>Demographic helps us in identifying the young adults by age and also by income.</a:t>
            </a:r>
          </a:p>
          <a:p>
            <a:r>
              <a:rPr lang="en-US" dirty="0"/>
              <a:t>Geographic will help in identifying the type of city.</a:t>
            </a:r>
          </a:p>
          <a:p>
            <a:r>
              <a:rPr lang="en-US" dirty="0"/>
              <a:t>Psychographic data will help us identify customers interested in sports, we can identify the segment using Google Analytics affinity category.</a:t>
            </a:r>
          </a:p>
          <a:p>
            <a:endParaRPr lang="en-US" dirty="0"/>
          </a:p>
          <a:p>
            <a:endParaRPr lang="en-US" dirty="0"/>
          </a:p>
          <a:p>
            <a:r>
              <a:rPr lang="en-US" dirty="0"/>
              <a:t>3 Key benefits:</a:t>
            </a:r>
          </a:p>
          <a:p>
            <a:pPr marL="285750" indent="-285750">
              <a:buFont typeface="Arial" panose="020B0604020202020204" pitchFamily="34" charset="0"/>
              <a:buChar char="•"/>
            </a:pPr>
            <a:r>
              <a:rPr lang="en-US" dirty="0"/>
              <a:t>Building deep relationships with existing customers as well as expanding the market and reaching a broader world.</a:t>
            </a:r>
          </a:p>
          <a:p>
            <a:pPr marL="285750" indent="-285750">
              <a:buFont typeface="Arial" panose="020B0604020202020204" pitchFamily="34" charset="0"/>
              <a:buChar char="•"/>
            </a:pPr>
            <a:r>
              <a:rPr lang="en-US" dirty="0"/>
              <a:t>Getting young adults into the Nike community, getting them to form a longer loyal bond with the company.</a:t>
            </a:r>
          </a:p>
          <a:p>
            <a:pPr marL="285750" indent="-285750">
              <a:buFont typeface="Arial" panose="020B0604020202020204" pitchFamily="34" charset="0"/>
              <a:buChar char="•"/>
            </a:pPr>
            <a:r>
              <a:rPr lang="en-US" dirty="0"/>
              <a:t>Continuing with the brand image and also continuing the bond the company has with their high end athletic customers by focusing on the high net worth athlete's loyalty to the brand. </a:t>
            </a:r>
          </a:p>
          <a:p>
            <a:endParaRPr lang="en-US" dirty="0"/>
          </a:p>
          <a:p>
            <a:endParaRPr lang="en-US" dirty="0"/>
          </a:p>
          <a:p>
            <a:r>
              <a:rPr lang="en-US" dirty="0"/>
              <a:t> </a:t>
            </a:r>
          </a:p>
        </p:txBody>
      </p:sp>
    </p:spTree>
    <p:extLst>
      <p:ext uri="{BB962C8B-B14F-4D97-AF65-F5344CB8AC3E}">
        <p14:creationId xmlns:p14="http://schemas.microsoft.com/office/powerpoint/2010/main" val="2633982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A/B TESTING</a:t>
            </a:r>
          </a:p>
        </p:txBody>
      </p:sp>
    </p:spTree>
    <p:extLst>
      <p:ext uri="{BB962C8B-B14F-4D97-AF65-F5344CB8AC3E}">
        <p14:creationId xmlns:p14="http://schemas.microsoft.com/office/powerpoint/2010/main" val="521083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A/B Testing	</a:t>
            </a:r>
          </a:p>
        </p:txBody>
      </p:sp>
      <p:sp>
        <p:nvSpPr>
          <p:cNvPr id="7" name="TextBox 6">
            <a:extLst>
              <a:ext uri="{FF2B5EF4-FFF2-40B4-BE49-F238E27FC236}">
                <a16:creationId xmlns:a16="http://schemas.microsoft.com/office/drawing/2014/main" id="{7904D60C-EA78-2511-1EFB-8BE4F29AD6BC}"/>
              </a:ext>
            </a:extLst>
          </p:cNvPr>
          <p:cNvSpPr txBox="1"/>
          <p:nvPr/>
        </p:nvSpPr>
        <p:spPr>
          <a:xfrm>
            <a:off x="489407" y="1398308"/>
            <a:ext cx="11231537" cy="2031325"/>
          </a:xfrm>
          <a:prstGeom prst="rect">
            <a:avLst/>
          </a:prstGeom>
          <a:noFill/>
        </p:spPr>
        <p:txBody>
          <a:bodyPr wrap="square" lIns="91440" tIns="45720" rIns="91440" bIns="45720" anchor="t">
            <a:spAutoFit/>
          </a:bodyPr>
          <a:lstStyle/>
          <a:p>
            <a:r>
              <a:rPr lang="en-US" dirty="0"/>
              <a:t>Semi-urban</a:t>
            </a:r>
          </a:p>
          <a:p>
            <a:endParaRPr lang="en-US" dirty="0"/>
          </a:p>
          <a:p>
            <a:r>
              <a:rPr lang="en-US" dirty="0"/>
              <a:t>Athleisure – affluent, health conscious, and stylish</a:t>
            </a:r>
          </a:p>
          <a:p>
            <a:pPr marL="285750" indent="-285750">
              <a:buFont typeface="Arial" panose="020B0604020202020204" pitchFamily="34" charset="0"/>
              <a:buChar char="•"/>
            </a:pPr>
            <a:r>
              <a:rPr lang="en-US" dirty="0"/>
              <a:t>The focus of the landing page is to showcase Nike’s sleek, comfort and cozy yoga wear with the goal of strengthening Nike’s capabilities to capture Lululemon’s market in this space. </a:t>
            </a:r>
          </a:p>
          <a:p>
            <a:endParaRPr lang="en-US" dirty="0"/>
          </a:p>
          <a:p>
            <a:r>
              <a:rPr lang="en-US" dirty="0"/>
              <a:t> </a:t>
            </a:r>
          </a:p>
        </p:txBody>
      </p:sp>
    </p:spTree>
    <p:extLst>
      <p:ext uri="{BB962C8B-B14F-4D97-AF65-F5344CB8AC3E}">
        <p14:creationId xmlns:p14="http://schemas.microsoft.com/office/powerpoint/2010/main" val="460543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INSIGHTS</a:t>
            </a:r>
          </a:p>
        </p:txBody>
      </p:sp>
    </p:spTree>
    <p:extLst>
      <p:ext uri="{BB962C8B-B14F-4D97-AF65-F5344CB8AC3E}">
        <p14:creationId xmlns:p14="http://schemas.microsoft.com/office/powerpoint/2010/main" val="57390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536542" y="1276267"/>
            <a:ext cx="9323895" cy="2862322"/>
          </a:xfrm>
          <a:prstGeom prst="rect">
            <a:avLst/>
          </a:prstGeom>
          <a:noFill/>
        </p:spPr>
        <p:txBody>
          <a:bodyPr wrap="square" rtlCol="0">
            <a:spAutoFit/>
          </a:bodyPr>
          <a:lstStyle/>
          <a:p>
            <a:r>
              <a:rPr lang="en-US" b="1" dirty="0"/>
              <a:t>What are 3 key features of the website and design the group collectively feels is working well for the website?</a:t>
            </a:r>
          </a:p>
          <a:p>
            <a:endParaRPr lang="en-US" b="1" dirty="0"/>
          </a:p>
          <a:p>
            <a:pPr marL="285750" indent="-285750">
              <a:buFont typeface="Arial" panose="020B0604020202020204" pitchFamily="34" charset="0"/>
              <a:buChar char="•"/>
            </a:pPr>
            <a:r>
              <a:rPr lang="en-US" dirty="0"/>
              <a:t>Nike journal – various sports related articles are published</a:t>
            </a:r>
          </a:p>
          <a:p>
            <a:pPr marL="285750" indent="-285750">
              <a:buFont typeface="Arial" panose="020B0604020202020204" pitchFamily="34" charset="0"/>
              <a:buChar char="•"/>
            </a:pPr>
            <a:r>
              <a:rPr lang="en-US" dirty="0"/>
              <a:t>Shoe customization – customers can design their shoes in-terms of styling and shoe size</a:t>
            </a:r>
          </a:p>
          <a:p>
            <a:pPr marL="285750" indent="-285750">
              <a:buFont typeface="Arial" panose="020B0604020202020204" pitchFamily="34" charset="0"/>
              <a:buChar char="•"/>
            </a:pPr>
            <a:r>
              <a:rPr lang="en-US" dirty="0"/>
              <a:t>Good visuals and representation of the products:</a:t>
            </a:r>
          </a:p>
          <a:p>
            <a:pPr marL="742950" lvl="1" indent="-285750">
              <a:buFont typeface="Arial" panose="020B0604020202020204" pitchFamily="34" charset="0"/>
              <a:buChar char="•"/>
            </a:pPr>
            <a:r>
              <a:rPr lang="en-US" dirty="0"/>
              <a:t>360 degree views</a:t>
            </a:r>
          </a:p>
          <a:p>
            <a:pPr marL="742950" lvl="1" indent="-285750">
              <a:buFont typeface="Arial" panose="020B0604020202020204" pitchFamily="34" charset="0"/>
              <a:buChar char="•"/>
            </a:pPr>
            <a:r>
              <a:rPr lang="en-US" dirty="0"/>
              <a:t>Styling advice </a:t>
            </a:r>
          </a:p>
          <a:p>
            <a:pPr marL="742950" lvl="1" indent="-285750">
              <a:buFont typeface="Arial" panose="020B0604020202020204" pitchFamily="34" charset="0"/>
              <a:buChar char="•"/>
            </a:pPr>
            <a:r>
              <a:rPr lang="en-US" dirty="0"/>
              <a:t>Ability to provide reviews with pictures</a:t>
            </a:r>
          </a:p>
        </p:txBody>
      </p:sp>
      <p:sp>
        <p:nvSpPr>
          <p:cNvPr id="2" name="Title 4">
            <a:extLst>
              <a:ext uri="{FF2B5EF4-FFF2-40B4-BE49-F238E27FC236}">
                <a16:creationId xmlns:a16="http://schemas.microsoft.com/office/drawing/2014/main" id="{2CB5CB0D-4E8A-C078-D575-A3E5CE2F9CD8}"/>
              </a:ext>
            </a:extLst>
          </p:cNvPr>
          <p:cNvSpPr>
            <a:spLocks noGrp="1"/>
          </p:cNvSpPr>
          <p:nvPr>
            <p:ph type="title"/>
          </p:nvPr>
        </p:nvSpPr>
        <p:spPr>
          <a:xfrm>
            <a:off x="536542" y="365125"/>
            <a:ext cx="10515600" cy="637765"/>
          </a:xfrm>
        </p:spPr>
        <p:txBody>
          <a:bodyPr>
            <a:normAutofit/>
          </a:bodyPr>
          <a:lstStyle/>
          <a:p>
            <a:r>
              <a:rPr lang="en-US" sz="3200" b="1" dirty="0">
                <a:solidFill>
                  <a:schemeClr val="tx1"/>
                </a:solidFill>
              </a:rPr>
              <a:t>Question – 3</a:t>
            </a:r>
          </a:p>
        </p:txBody>
      </p:sp>
      <p:pic>
        <p:nvPicPr>
          <p:cNvPr id="9" name="Picture 8">
            <a:extLst>
              <a:ext uri="{FF2B5EF4-FFF2-40B4-BE49-F238E27FC236}">
                <a16:creationId xmlns:a16="http://schemas.microsoft.com/office/drawing/2014/main" id="{CF7E3D45-8488-D802-5E84-00D4FF1D8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219" y="4215162"/>
            <a:ext cx="5411820" cy="2485108"/>
          </a:xfrm>
          <a:prstGeom prst="rect">
            <a:avLst/>
          </a:prstGeom>
        </p:spPr>
      </p:pic>
      <p:pic>
        <p:nvPicPr>
          <p:cNvPr id="11" name="Picture 10">
            <a:extLst>
              <a:ext uri="{FF2B5EF4-FFF2-40B4-BE49-F238E27FC236}">
                <a16:creationId xmlns:a16="http://schemas.microsoft.com/office/drawing/2014/main" id="{1517D1C8-041F-E51F-5484-CC8B0CF21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42" y="4244911"/>
            <a:ext cx="2574303" cy="2455359"/>
          </a:xfrm>
          <a:prstGeom prst="rect">
            <a:avLst/>
          </a:prstGeom>
        </p:spPr>
      </p:pic>
    </p:spTree>
    <p:extLst>
      <p:ext uri="{BB962C8B-B14F-4D97-AF65-F5344CB8AC3E}">
        <p14:creationId xmlns:p14="http://schemas.microsoft.com/office/powerpoint/2010/main" val="2567850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486845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Summary</a:t>
            </a:r>
          </a:p>
        </p:txBody>
      </p:sp>
      <p:sp>
        <p:nvSpPr>
          <p:cNvPr id="7" name="TextBox 6">
            <a:extLst>
              <a:ext uri="{FF2B5EF4-FFF2-40B4-BE49-F238E27FC236}">
                <a16:creationId xmlns:a16="http://schemas.microsoft.com/office/drawing/2014/main" id="{7904D60C-EA78-2511-1EFB-8BE4F29AD6BC}"/>
              </a:ext>
            </a:extLst>
          </p:cNvPr>
          <p:cNvSpPr txBox="1"/>
          <p:nvPr/>
        </p:nvSpPr>
        <p:spPr>
          <a:xfrm>
            <a:off x="413994" y="1238052"/>
            <a:ext cx="9474724" cy="590931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Features working well for Nike are Nike Journal, Shoe Customization, visual representation of products with 360deg view, and style tips.</a:t>
            </a:r>
          </a:p>
          <a:p>
            <a:pPr marL="285750" indent="-285750">
              <a:buFont typeface="Arial" panose="020B0604020202020204" pitchFamily="34" charset="0"/>
              <a:buChar char="•"/>
            </a:pPr>
            <a:r>
              <a:rPr lang="en-US" dirty="0"/>
              <a:t>The animation on their home page and Website theme needed some improvements as they were making the page inconvenient and less aligned with their brand. </a:t>
            </a:r>
          </a:p>
          <a:p>
            <a:pPr marL="285750" indent="-285750">
              <a:buFont typeface="Arial" panose="020B0604020202020204" pitchFamily="34" charset="0"/>
              <a:buChar char="•"/>
            </a:pPr>
            <a:r>
              <a:rPr lang="en-US" dirty="0"/>
              <a:t>Data values that will be useful for further investigation of the website are Exit rate, Bounce Rate, Landing page, Lead Capture pages, Traffic Source, Customer Demographics, and Style.</a:t>
            </a:r>
          </a:p>
          <a:p>
            <a:endParaRPr lang="en-US" dirty="0"/>
          </a:p>
          <a:p>
            <a:r>
              <a:rPr lang="en-US" dirty="0"/>
              <a:t>Based on Nike's current SEM presence online, we suggest three tips: </a:t>
            </a:r>
          </a:p>
          <a:p>
            <a:pPr marL="285750" indent="-285750">
              <a:spcBef>
                <a:spcPts val="0"/>
              </a:spcBef>
              <a:spcAft>
                <a:spcPts val="0"/>
              </a:spcAft>
              <a:buFont typeface="Arial" panose="020B0604020202020204" pitchFamily="34" charset="0"/>
              <a:buChar char="•"/>
            </a:pPr>
            <a:r>
              <a:rPr lang="en-US" b="1" dirty="0">
                <a:solidFill>
                  <a:srgbClr val="0E101A"/>
                </a:solidFill>
                <a:effectLst/>
              </a:rPr>
              <a:t>Targeting the right audience:</a:t>
            </a:r>
            <a:r>
              <a:rPr lang="en-US" b="1" dirty="0">
                <a:solidFill>
                  <a:srgbClr val="0E101A"/>
                </a:solidFill>
              </a:rPr>
              <a:t> </a:t>
            </a:r>
            <a:r>
              <a:rPr lang="en-US" dirty="0">
                <a:solidFill>
                  <a:srgbClr val="0E101A"/>
                </a:solidFill>
                <a:effectLst/>
              </a:rPr>
              <a:t>Since Nike has mostly been successful in selling its brand image in practically all established markets, the corporation must concentrate on the young population in emerging economies. Young people will make up most of the population in the emerging global economy.</a:t>
            </a:r>
          </a:p>
          <a:p>
            <a:pPr marL="285750" indent="-285750">
              <a:spcBef>
                <a:spcPts val="0"/>
              </a:spcBef>
              <a:spcAft>
                <a:spcPts val="0"/>
              </a:spcAft>
              <a:buFont typeface="Arial" panose="020B0604020202020204" pitchFamily="34" charset="0"/>
              <a:buChar char="•"/>
            </a:pPr>
            <a:r>
              <a:rPr lang="en-US" b="1" dirty="0">
                <a:solidFill>
                  <a:srgbClr val="0E101A"/>
                </a:solidFill>
                <a:effectLst/>
              </a:rPr>
              <a:t>Pricing:</a:t>
            </a:r>
            <a:r>
              <a:rPr lang="en-US" b="1" dirty="0">
                <a:solidFill>
                  <a:srgbClr val="0E101A"/>
                </a:solidFill>
              </a:rPr>
              <a:t> </a:t>
            </a:r>
            <a:r>
              <a:rPr lang="en-US" dirty="0">
                <a:solidFill>
                  <a:srgbClr val="0E101A"/>
                </a:solidFill>
                <a:effectLst/>
              </a:rPr>
              <a:t>Nike has a premium pricing strategy when we search for Nike brand shoes or apparel. Prices can be regulated based on customer groupings, needs, and histories. For instance, lowering the cost of children's sports programming relative to women's and men's sports and displaying the same in paid ads can spur demand. </a:t>
            </a:r>
          </a:p>
          <a:p>
            <a:pPr marL="285750" indent="-285750">
              <a:spcBef>
                <a:spcPts val="0"/>
              </a:spcBef>
              <a:spcAft>
                <a:spcPts val="0"/>
              </a:spcAft>
              <a:buFont typeface="Arial" panose="020B0604020202020204" pitchFamily="34" charset="0"/>
              <a:buChar char="•"/>
            </a:pPr>
            <a:endParaRPr lang="en-US" dirty="0">
              <a:solidFill>
                <a:srgbClr val="0E101A"/>
              </a:solidFill>
              <a:effectLst/>
            </a:endParaRPr>
          </a:p>
          <a:p>
            <a:endParaRPr lang="en-US" dirty="0"/>
          </a:p>
          <a:p>
            <a:endParaRPr lang="en-US" dirty="0"/>
          </a:p>
          <a:p>
            <a:endParaRPr lang="en-US" dirty="0"/>
          </a:p>
        </p:txBody>
      </p:sp>
    </p:spTree>
    <p:extLst>
      <p:ext uri="{BB962C8B-B14F-4D97-AF65-F5344CB8AC3E}">
        <p14:creationId xmlns:p14="http://schemas.microsoft.com/office/powerpoint/2010/main" val="899094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F3834E-42D1-89DD-A757-74A674D88F3F}"/>
              </a:ext>
            </a:extLst>
          </p:cNvPr>
          <p:cNvSpPr txBox="1"/>
          <p:nvPr/>
        </p:nvSpPr>
        <p:spPr>
          <a:xfrm>
            <a:off x="339365" y="696470"/>
            <a:ext cx="9605913" cy="4801314"/>
          </a:xfrm>
          <a:prstGeom prst="rect">
            <a:avLst/>
          </a:prstGeom>
          <a:noFill/>
        </p:spPr>
        <p:txBody>
          <a:bodyPr wrap="square">
            <a:spAutoFit/>
          </a:bodyPr>
          <a:lstStyle/>
          <a:p>
            <a:pPr>
              <a:spcBef>
                <a:spcPts val="0"/>
              </a:spcBef>
              <a:spcAft>
                <a:spcPts val="0"/>
              </a:spcAft>
            </a:pPr>
            <a:endParaRPr lang="en-US" dirty="0">
              <a:solidFill>
                <a:srgbClr val="0E101A"/>
              </a:solidFill>
              <a:effectLst/>
            </a:endParaRPr>
          </a:p>
          <a:p>
            <a:pPr>
              <a:spcBef>
                <a:spcPts val="0"/>
              </a:spcBef>
              <a:spcAft>
                <a:spcPts val="0"/>
              </a:spcAft>
            </a:pPr>
            <a:endParaRPr lang="en-US" dirty="0">
              <a:solidFill>
                <a:srgbClr val="0E101A"/>
              </a:solidFill>
            </a:endParaRPr>
          </a:p>
          <a:p>
            <a:pPr marL="285750" indent="-285750">
              <a:spcBef>
                <a:spcPts val="0"/>
              </a:spcBef>
              <a:spcAft>
                <a:spcPts val="0"/>
              </a:spcAft>
              <a:buFont typeface="Arial" panose="020B0604020202020204" pitchFamily="34" charset="0"/>
              <a:buChar char="•"/>
            </a:pPr>
            <a:r>
              <a:rPr lang="en-US" b="1" dirty="0">
                <a:solidFill>
                  <a:srgbClr val="0E101A"/>
                </a:solidFill>
                <a:effectLst/>
              </a:rPr>
              <a:t>Landing page experience:</a:t>
            </a:r>
            <a:r>
              <a:rPr lang="en-US" b="1" dirty="0">
                <a:solidFill>
                  <a:srgbClr val="0E101A"/>
                </a:solidFill>
              </a:rPr>
              <a:t> </a:t>
            </a:r>
            <a:r>
              <a:rPr lang="en-US" dirty="0">
                <a:solidFill>
                  <a:srgbClr val="0E101A"/>
                </a:solidFill>
                <a:effectLst/>
              </a:rPr>
              <a:t>During the google search, Nike showed 1k+ reviews, but once we landed on the page, we could not see any reviews for the same shoe. Good user reviews give a customer confidence about the product and would trigger the customer to click on the product. Sometimes, it could be misleading for customers who would like to see the reviews on the shoes and might start having a higher bounce rate impacting the quality score. Targeting ads on products that have reviews could help.</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Based on Nike's current Social Media online, we proposed three recommendations:  </a:t>
            </a:r>
          </a:p>
          <a:p>
            <a:pPr>
              <a:spcBef>
                <a:spcPts val="0"/>
              </a:spcBef>
              <a:spcAft>
                <a:spcPts val="0"/>
              </a:spcAft>
            </a:pPr>
            <a:endParaRPr lang="en-US" dirty="0">
              <a:solidFill>
                <a:srgbClr val="0E101A"/>
              </a:solidFill>
              <a:effectLst/>
            </a:endParaRPr>
          </a:p>
          <a:p>
            <a:pPr marL="342900" indent="-342900">
              <a:spcBef>
                <a:spcPts val="0"/>
              </a:spcBef>
              <a:spcAft>
                <a:spcPts val="0"/>
              </a:spcAft>
              <a:buFont typeface="Arial" panose="020B0604020202020204" pitchFamily="34" charset="0"/>
              <a:buChar char="•"/>
            </a:pPr>
            <a:r>
              <a:rPr lang="en-US" dirty="0">
                <a:solidFill>
                  <a:srgbClr val="0E101A"/>
                </a:solidFill>
                <a:effectLst/>
              </a:rPr>
              <a:t>Most social media posts revolve around athletes and high-performing shoes. Nike should also focus on Community-oriented programs and socialize those. </a:t>
            </a:r>
          </a:p>
          <a:p>
            <a:pPr marL="342900" indent="-342900">
              <a:spcBef>
                <a:spcPts val="0"/>
              </a:spcBef>
              <a:spcAft>
                <a:spcPts val="0"/>
              </a:spcAft>
              <a:buFont typeface="Arial" panose="020B0604020202020204" pitchFamily="34" charset="0"/>
              <a:buChar char="•"/>
            </a:pPr>
            <a:r>
              <a:rPr lang="en-US" dirty="0">
                <a:solidFill>
                  <a:srgbClr val="0E101A"/>
                </a:solidFill>
                <a:effectLst/>
              </a:rPr>
              <a:t>Nike can also focus on their mid-range products to have an even broader range of customers who can feel included.</a:t>
            </a:r>
          </a:p>
          <a:p>
            <a:pPr marL="342900" indent="-342900">
              <a:spcBef>
                <a:spcPts val="0"/>
              </a:spcBef>
              <a:spcAft>
                <a:spcPts val="0"/>
              </a:spcAft>
              <a:buFont typeface="Arial" panose="020B0604020202020204" pitchFamily="34" charset="0"/>
              <a:buChar char="•"/>
            </a:pPr>
            <a:r>
              <a:rPr lang="en-US" dirty="0">
                <a:solidFill>
                  <a:srgbClr val="0E101A"/>
                </a:solidFill>
                <a:effectLst/>
              </a:rPr>
              <a:t>Most of their social media presence is on shoes. They can also improve on the apparel side of their business.</a:t>
            </a:r>
          </a:p>
        </p:txBody>
      </p:sp>
    </p:spTree>
    <p:extLst>
      <p:ext uri="{BB962C8B-B14F-4D97-AF65-F5344CB8AC3E}">
        <p14:creationId xmlns:p14="http://schemas.microsoft.com/office/powerpoint/2010/main" val="70723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2F2A-3392-D2BD-D4C6-8312CF3D7519}"/>
              </a:ext>
            </a:extLst>
          </p:cNvPr>
          <p:cNvSpPr>
            <a:spLocks noGrp="1"/>
          </p:cNvSpPr>
          <p:nvPr>
            <p:ph type="title"/>
          </p:nvPr>
        </p:nvSpPr>
        <p:spPr/>
        <p:txBody>
          <a:bodyPr/>
          <a:lstStyle/>
          <a:p>
            <a:r>
              <a:rPr lang="en-IN" dirty="0">
                <a:solidFill>
                  <a:schemeClr val="tx1"/>
                </a:solidFill>
              </a:rPr>
              <a:t>One feature that really caught our eye </a:t>
            </a:r>
          </a:p>
        </p:txBody>
      </p:sp>
      <p:sp>
        <p:nvSpPr>
          <p:cNvPr id="3" name="Content Placeholder 2">
            <a:extLst>
              <a:ext uri="{FF2B5EF4-FFF2-40B4-BE49-F238E27FC236}">
                <a16:creationId xmlns:a16="http://schemas.microsoft.com/office/drawing/2014/main" id="{87A8F52B-6041-1C26-35B7-1CC6F9E0D5C2}"/>
              </a:ext>
            </a:extLst>
          </p:cNvPr>
          <p:cNvSpPr>
            <a:spLocks noGrp="1"/>
          </p:cNvSpPr>
          <p:nvPr>
            <p:ph idx="1"/>
          </p:nvPr>
        </p:nvSpPr>
        <p:spPr>
          <a:xfrm>
            <a:off x="677334" y="1930400"/>
            <a:ext cx="8596668" cy="3880773"/>
          </a:xfrm>
        </p:spPr>
        <p:txBody>
          <a:bodyPr/>
          <a:lstStyle/>
          <a:p>
            <a:pPr>
              <a:buClrTx/>
              <a:buFont typeface="Arial" panose="020B0604020202020204" pitchFamily="34" charset="0"/>
              <a:buChar char="•"/>
            </a:pPr>
            <a:r>
              <a:rPr lang="en-IN" dirty="0"/>
              <a:t>Banners that persuade the customers to download the app and membership options to keep the customers engaged in the long run.</a:t>
            </a:r>
          </a:p>
          <a:p>
            <a:endParaRPr lang="en-IN" dirty="0"/>
          </a:p>
        </p:txBody>
      </p:sp>
      <p:pic>
        <p:nvPicPr>
          <p:cNvPr id="5" name="Picture 4">
            <a:extLst>
              <a:ext uri="{FF2B5EF4-FFF2-40B4-BE49-F238E27FC236}">
                <a16:creationId xmlns:a16="http://schemas.microsoft.com/office/drawing/2014/main" id="{70C486C1-28B4-9AD9-D9C1-A49CF943A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127" y="2972276"/>
            <a:ext cx="5676621" cy="1341606"/>
          </a:xfrm>
          <a:prstGeom prst="rect">
            <a:avLst/>
          </a:prstGeom>
        </p:spPr>
      </p:pic>
      <p:pic>
        <p:nvPicPr>
          <p:cNvPr id="7" name="Picture 6">
            <a:extLst>
              <a:ext uri="{FF2B5EF4-FFF2-40B4-BE49-F238E27FC236}">
                <a16:creationId xmlns:a16="http://schemas.microsoft.com/office/drawing/2014/main" id="{2498B322-D5DC-3A0B-0210-9D59B3604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967" y="4544071"/>
            <a:ext cx="5616781" cy="1497291"/>
          </a:xfrm>
          <a:prstGeom prst="rect">
            <a:avLst/>
          </a:prstGeom>
        </p:spPr>
      </p:pic>
    </p:spTree>
    <p:extLst>
      <p:ext uri="{BB962C8B-B14F-4D97-AF65-F5344CB8AC3E}">
        <p14:creationId xmlns:p14="http://schemas.microsoft.com/office/powerpoint/2010/main" val="99623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696798" y="1172573"/>
            <a:ext cx="9041091" cy="4628960"/>
          </a:xfrm>
          <a:prstGeom prst="rect">
            <a:avLst/>
          </a:prstGeom>
          <a:noFill/>
        </p:spPr>
        <p:txBody>
          <a:bodyPr wrap="square" rtlCol="0">
            <a:spAutoFit/>
          </a:bodyPr>
          <a:lstStyle/>
          <a:p>
            <a:pPr>
              <a:lnSpc>
                <a:spcPct val="90000"/>
              </a:lnSpc>
              <a:spcAft>
                <a:spcPts val="600"/>
              </a:spcAft>
            </a:pPr>
            <a:r>
              <a:rPr lang="en-US" sz="1800" b="1" dirty="0"/>
              <a:t>What are 3 key features of the website and design the group collectively feels is an area that is inconvenient, confusing, or could use and update in the online experience?</a:t>
            </a:r>
          </a:p>
          <a:p>
            <a:endParaRPr lang="en-US" b="1" dirty="0"/>
          </a:p>
          <a:p>
            <a:pPr marL="285750" indent="-228600">
              <a:lnSpc>
                <a:spcPct val="90000"/>
              </a:lnSpc>
              <a:spcAft>
                <a:spcPts val="600"/>
              </a:spcAft>
              <a:buFont typeface="Arial" panose="020B0604020202020204" pitchFamily="34" charset="0"/>
              <a:buChar char="•"/>
            </a:pPr>
            <a:r>
              <a:rPr lang="en-US" sz="1800" dirty="0"/>
              <a:t>The animation in the home page doesn’t fit the laptop web browser.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sz="1800" dirty="0"/>
          </a:p>
          <a:p>
            <a:pPr marL="285750" indent="-228600">
              <a:lnSpc>
                <a:spcPct val="90000"/>
              </a:lnSpc>
              <a:spcAft>
                <a:spcPts val="600"/>
              </a:spcAft>
              <a:buFont typeface="Arial" panose="020B0604020202020204" pitchFamily="34" charset="0"/>
              <a:buChar char="•"/>
            </a:pPr>
            <a:endParaRPr lang="en-US" sz="1800"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sz="1800" dirty="0"/>
          </a:p>
          <a:p>
            <a:pPr marL="57150">
              <a:lnSpc>
                <a:spcPct val="90000"/>
              </a:lnSpc>
              <a:spcAft>
                <a:spcPts val="600"/>
              </a:spcAft>
            </a:pPr>
            <a:endParaRPr lang="en-US" sz="1800" dirty="0"/>
          </a:p>
          <a:p>
            <a:pPr marL="285750" indent="-228600">
              <a:lnSpc>
                <a:spcPct val="90000"/>
              </a:lnSpc>
              <a:spcAft>
                <a:spcPts val="600"/>
              </a:spcAft>
              <a:buFont typeface="Arial" panose="020B0604020202020204" pitchFamily="34" charset="0"/>
              <a:buChar char="•"/>
            </a:pPr>
            <a:endParaRPr lang="en-US" sz="1800" dirty="0"/>
          </a:p>
          <a:p>
            <a:pPr marL="285750" indent="-228600">
              <a:lnSpc>
                <a:spcPct val="90000"/>
              </a:lnSpc>
              <a:spcAft>
                <a:spcPts val="600"/>
              </a:spcAft>
              <a:buFont typeface="Arial" panose="020B0604020202020204" pitchFamily="34" charset="0"/>
              <a:buChar char="•"/>
            </a:pPr>
            <a:r>
              <a:rPr lang="en-US" sz="1800" dirty="0"/>
              <a:t>Details on how to measure shoe sizes are not present.</a:t>
            </a:r>
          </a:p>
          <a:p>
            <a:pPr marL="285750" indent="-228600">
              <a:lnSpc>
                <a:spcPct val="90000"/>
              </a:lnSpc>
              <a:spcAft>
                <a:spcPts val="600"/>
              </a:spcAft>
              <a:buFont typeface="Arial" panose="020B0604020202020204" pitchFamily="34" charset="0"/>
              <a:buChar char="•"/>
            </a:pPr>
            <a:r>
              <a:rPr lang="en-US" sz="1800" dirty="0"/>
              <a:t>UI can be more aesthetically pleasing by introducing more of their signature black into the design.</a:t>
            </a:r>
          </a:p>
        </p:txBody>
      </p:sp>
      <p:sp>
        <p:nvSpPr>
          <p:cNvPr id="2" name="Title 4">
            <a:extLst>
              <a:ext uri="{FF2B5EF4-FFF2-40B4-BE49-F238E27FC236}">
                <a16:creationId xmlns:a16="http://schemas.microsoft.com/office/drawing/2014/main" id="{2CB5CB0D-4E8A-C078-D575-A3E5CE2F9CD8}"/>
              </a:ext>
            </a:extLst>
          </p:cNvPr>
          <p:cNvSpPr>
            <a:spLocks noGrp="1"/>
          </p:cNvSpPr>
          <p:nvPr>
            <p:ph type="title"/>
          </p:nvPr>
        </p:nvSpPr>
        <p:spPr>
          <a:xfrm>
            <a:off x="696798" y="365125"/>
            <a:ext cx="10515600" cy="637765"/>
          </a:xfrm>
        </p:spPr>
        <p:txBody>
          <a:bodyPr>
            <a:normAutofit/>
          </a:bodyPr>
          <a:lstStyle/>
          <a:p>
            <a:r>
              <a:rPr lang="en-US" sz="3200" b="1" dirty="0">
                <a:solidFill>
                  <a:schemeClr val="tx1"/>
                </a:solidFill>
              </a:rPr>
              <a:t>Question – 4</a:t>
            </a:r>
          </a:p>
        </p:txBody>
      </p:sp>
      <p:pic>
        <p:nvPicPr>
          <p:cNvPr id="7" name="Picture 6">
            <a:extLst>
              <a:ext uri="{FF2B5EF4-FFF2-40B4-BE49-F238E27FC236}">
                <a16:creationId xmlns:a16="http://schemas.microsoft.com/office/drawing/2014/main" id="{18392A96-225A-9A46-8016-76A756224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568" y="2778005"/>
            <a:ext cx="4049598" cy="1888514"/>
          </a:xfrm>
          <a:prstGeom prst="rect">
            <a:avLst/>
          </a:prstGeom>
        </p:spPr>
      </p:pic>
    </p:spTree>
    <p:extLst>
      <p:ext uri="{BB962C8B-B14F-4D97-AF65-F5344CB8AC3E}">
        <p14:creationId xmlns:p14="http://schemas.microsoft.com/office/powerpoint/2010/main" val="90632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670560" y="1131508"/>
            <a:ext cx="8839200" cy="923330"/>
          </a:xfrm>
          <a:prstGeom prst="rect">
            <a:avLst/>
          </a:prstGeom>
          <a:noFill/>
        </p:spPr>
        <p:txBody>
          <a:bodyPr wrap="square" rtlCol="0">
            <a:spAutoFit/>
          </a:bodyPr>
          <a:lstStyle/>
          <a:p>
            <a:r>
              <a:rPr lang="en-US" b="1" dirty="0"/>
              <a:t>On a scale of 1-5, provide how familiar collectively the group is already of this website from a consumer perspective? 1 Being not familiar at all to 5 being very familiar (most members are have shopped on this website before and often)</a:t>
            </a:r>
          </a:p>
        </p:txBody>
      </p:sp>
      <p:sp>
        <p:nvSpPr>
          <p:cNvPr id="2" name="Title 4">
            <a:extLst>
              <a:ext uri="{FF2B5EF4-FFF2-40B4-BE49-F238E27FC236}">
                <a16:creationId xmlns:a16="http://schemas.microsoft.com/office/drawing/2014/main" id="{130E87E2-AA42-903A-D0BE-0AC4CD181CDD}"/>
              </a:ext>
            </a:extLst>
          </p:cNvPr>
          <p:cNvSpPr>
            <a:spLocks noGrp="1"/>
          </p:cNvSpPr>
          <p:nvPr>
            <p:ph type="title"/>
          </p:nvPr>
        </p:nvSpPr>
        <p:spPr>
          <a:xfrm>
            <a:off x="670560" y="343862"/>
            <a:ext cx="10515600" cy="637765"/>
          </a:xfrm>
        </p:spPr>
        <p:txBody>
          <a:bodyPr>
            <a:normAutofit/>
          </a:bodyPr>
          <a:lstStyle/>
          <a:p>
            <a:r>
              <a:rPr lang="en-US" sz="3200" b="1" dirty="0">
                <a:solidFill>
                  <a:schemeClr val="tx1"/>
                </a:solidFill>
              </a:rPr>
              <a:t>Question – 5</a:t>
            </a:r>
          </a:p>
        </p:txBody>
      </p:sp>
      <p:sp>
        <p:nvSpPr>
          <p:cNvPr id="3" name="TextBox 2">
            <a:extLst>
              <a:ext uri="{FF2B5EF4-FFF2-40B4-BE49-F238E27FC236}">
                <a16:creationId xmlns:a16="http://schemas.microsoft.com/office/drawing/2014/main" id="{769D1BE6-5E1C-88D6-5711-0F706D57E7C8}"/>
              </a:ext>
            </a:extLst>
          </p:cNvPr>
          <p:cNvSpPr txBox="1"/>
          <p:nvPr/>
        </p:nvSpPr>
        <p:spPr>
          <a:xfrm>
            <a:off x="670560" y="2241273"/>
            <a:ext cx="9416120" cy="923330"/>
          </a:xfrm>
          <a:prstGeom prst="rect">
            <a:avLst/>
          </a:prstGeom>
          <a:noFill/>
        </p:spPr>
        <p:txBody>
          <a:bodyPr wrap="square" rtlCol="0">
            <a:spAutoFit/>
          </a:bodyPr>
          <a:lstStyle/>
          <a:p>
            <a:r>
              <a:rPr lang="en-US" b="1" dirty="0"/>
              <a:t>3</a:t>
            </a:r>
            <a:r>
              <a:rPr lang="en-US" dirty="0"/>
              <a:t>; Many of us have visited the website and 1 member is a loyal customer ! 3 of our members have ordered Nike shoes but through other ecommerce websites and other clearance stores.</a:t>
            </a:r>
          </a:p>
        </p:txBody>
      </p:sp>
    </p:spTree>
    <p:extLst>
      <p:ext uri="{BB962C8B-B14F-4D97-AF65-F5344CB8AC3E}">
        <p14:creationId xmlns:p14="http://schemas.microsoft.com/office/powerpoint/2010/main" val="300384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3D71DD7-5A76-C682-8F2E-C321811AA290}"/>
              </a:ext>
            </a:extLst>
          </p:cNvPr>
          <p:cNvSpPr/>
          <p:nvPr/>
        </p:nvSpPr>
        <p:spPr>
          <a:xfrm>
            <a:off x="711732" y="2974033"/>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501FD307-5B2C-0262-9FCF-D58CE1B03371}"/>
              </a:ext>
            </a:extLst>
          </p:cNvPr>
          <p:cNvSpPr/>
          <p:nvPr/>
        </p:nvSpPr>
        <p:spPr>
          <a:xfrm>
            <a:off x="358441" y="2839734"/>
            <a:ext cx="6941481" cy="1012723"/>
          </a:xfrm>
          <a:custGeom>
            <a:avLst/>
            <a:gdLst>
              <a:gd name="connsiteX0" fmla="*/ 0 w 6941481"/>
              <a:gd name="connsiteY0" fmla="*/ 0 h 1012723"/>
              <a:gd name="connsiteX1" fmla="*/ 5763996 w 6941481"/>
              <a:gd name="connsiteY1" fmla="*/ 0 h 1012723"/>
              <a:gd name="connsiteX2" fmla="*/ 6941481 w 6941481"/>
              <a:gd name="connsiteY2" fmla="*/ 1012723 h 1012723"/>
              <a:gd name="connsiteX3" fmla="*/ 0 w 6941481"/>
              <a:gd name="connsiteY3" fmla="*/ 1012723 h 1012723"/>
            </a:gdLst>
            <a:ahLst/>
            <a:cxnLst>
              <a:cxn ang="0">
                <a:pos x="connsiteX0" y="connsiteY0"/>
              </a:cxn>
              <a:cxn ang="0">
                <a:pos x="connsiteX1" y="connsiteY1"/>
              </a:cxn>
              <a:cxn ang="0">
                <a:pos x="connsiteX2" y="connsiteY2"/>
              </a:cxn>
              <a:cxn ang="0">
                <a:pos x="connsiteX3" y="connsiteY3"/>
              </a:cxn>
            </a:cxnLst>
            <a:rect l="l" t="t" r="r" b="b"/>
            <a:pathLst>
              <a:path w="6941481" h="1012723">
                <a:moveTo>
                  <a:pt x="0" y="0"/>
                </a:moveTo>
                <a:lnTo>
                  <a:pt x="5763996" y="0"/>
                </a:lnTo>
                <a:lnTo>
                  <a:pt x="6941481" y="1012723"/>
                </a:lnTo>
                <a:lnTo>
                  <a:pt x="0" y="1012723"/>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7933A94-FFE8-F005-DC04-262F7387EBF8}"/>
              </a:ext>
            </a:extLst>
          </p:cNvPr>
          <p:cNvSpPr txBox="1"/>
          <p:nvPr/>
        </p:nvSpPr>
        <p:spPr>
          <a:xfrm>
            <a:off x="711732" y="3088168"/>
            <a:ext cx="4660490" cy="430887"/>
          </a:xfrm>
          <a:prstGeom prst="rect">
            <a:avLst/>
          </a:prstGeom>
          <a:noFill/>
        </p:spPr>
        <p:txBody>
          <a:bodyPr wrap="square" rtlCol="0">
            <a:spAutoFit/>
          </a:bodyPr>
          <a:lstStyle/>
          <a:p>
            <a:r>
              <a:rPr lang="en-US" sz="2200" b="1" dirty="0">
                <a:solidFill>
                  <a:schemeClr val="bg1"/>
                </a:solidFill>
                <a:latin typeface="Times New Roman" panose="02020603050405020304" pitchFamily="18" charset="0"/>
                <a:cs typeface="Times New Roman" panose="02020603050405020304" pitchFamily="18" charset="0"/>
              </a:rPr>
              <a:t>DIGITAL TRANSFORMATION</a:t>
            </a:r>
          </a:p>
        </p:txBody>
      </p:sp>
    </p:spTree>
    <p:extLst>
      <p:ext uri="{BB962C8B-B14F-4D97-AF65-F5344CB8AC3E}">
        <p14:creationId xmlns:p14="http://schemas.microsoft.com/office/powerpoint/2010/main" val="405924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C42A-B7CA-84F8-FB84-9977354C7F94}"/>
              </a:ext>
            </a:extLst>
          </p:cNvPr>
          <p:cNvSpPr txBox="1"/>
          <p:nvPr/>
        </p:nvSpPr>
        <p:spPr>
          <a:xfrm>
            <a:off x="489407" y="1094402"/>
            <a:ext cx="9955229" cy="5355312"/>
          </a:xfrm>
          <a:prstGeom prst="rect">
            <a:avLst/>
          </a:prstGeom>
          <a:noFill/>
        </p:spPr>
        <p:txBody>
          <a:bodyPr wrap="square" lIns="91440" tIns="45720" rIns="91440" bIns="45720" rtlCol="0" anchor="t">
            <a:spAutoFit/>
          </a:bodyPr>
          <a:lstStyle/>
          <a:p>
            <a:endParaRPr lang="en-US">
              <a:latin typeface="Arial"/>
              <a:cs typeface="Arial"/>
            </a:endParaRPr>
          </a:p>
          <a:p>
            <a:r>
              <a:rPr lang="en-US" b="1">
                <a:latin typeface="Arial"/>
                <a:cs typeface="Arial"/>
              </a:rPr>
              <a:t>Factors for embarking on digital transformation</a:t>
            </a:r>
            <a:endParaRPr lang="en-US" b="1">
              <a:ea typeface="+mn-lt"/>
              <a:cs typeface="+mn-lt"/>
            </a:endParaRPr>
          </a:p>
          <a:p>
            <a:endParaRPr lang="en-US" b="1">
              <a:latin typeface="Arial"/>
              <a:cs typeface="Arial"/>
            </a:endParaRPr>
          </a:p>
          <a:p>
            <a:pPr marL="742950" lvl="1" indent="-285750">
              <a:buFont typeface="Arial,Sans-Serif" panose="020B0604020202020204" pitchFamily="34" charset="0"/>
              <a:buChar char="•"/>
            </a:pPr>
            <a:r>
              <a:rPr lang="en-US" b="1">
                <a:latin typeface="Arial"/>
                <a:cs typeface="Arial"/>
              </a:rPr>
              <a:t>Continuous reconstructing of website </a:t>
            </a:r>
            <a:r>
              <a:rPr lang="en-US">
                <a:latin typeface="Arial"/>
                <a:cs typeface="Arial"/>
              </a:rPr>
              <a:t>: </a:t>
            </a:r>
            <a:r>
              <a:rPr lang="en-US" b="0" i="0">
                <a:effectLst/>
                <a:latin typeface="Arial"/>
                <a:cs typeface="Arial"/>
              </a:rPr>
              <a:t>The home page visualizations are too big</a:t>
            </a:r>
            <a:r>
              <a:rPr lang="en-US">
                <a:latin typeface="Arial"/>
                <a:cs typeface="Arial"/>
              </a:rPr>
              <a:t> and </a:t>
            </a:r>
            <a:r>
              <a:rPr lang="en-US" b="0" i="0">
                <a:effectLst/>
                <a:latin typeface="Arial"/>
                <a:cs typeface="Arial"/>
              </a:rPr>
              <a:t>company should focus on decreasing number of clicks for </a:t>
            </a:r>
            <a:r>
              <a:rPr lang="en-US">
                <a:latin typeface="Arial"/>
                <a:cs typeface="Arial"/>
              </a:rPr>
              <a:t>completing a</a:t>
            </a:r>
            <a:r>
              <a:rPr lang="en-US" b="0" i="0">
                <a:effectLst/>
                <a:latin typeface="Arial"/>
                <a:cs typeface="Arial"/>
              </a:rPr>
              <a:t> </a:t>
            </a:r>
            <a:r>
              <a:rPr lang="en-US">
                <a:latin typeface="Arial"/>
                <a:cs typeface="Arial"/>
              </a:rPr>
              <a:t>transaction</a:t>
            </a:r>
            <a:r>
              <a:rPr lang="en-US" b="0" i="0">
                <a:effectLst/>
                <a:latin typeface="Arial"/>
                <a:cs typeface="Arial"/>
              </a:rPr>
              <a:t>.</a:t>
            </a:r>
            <a:endParaRPr lang="en-US" b="0" i="0">
              <a:effectLst/>
              <a:latin typeface="Arial"/>
              <a:ea typeface="+mn-lt"/>
              <a:cs typeface="Arial"/>
            </a:endParaRPr>
          </a:p>
          <a:p>
            <a:pPr marL="742950" lvl="1" indent="-285750">
              <a:buFont typeface="Arial,Sans-Serif" panose="020B0604020202020204" pitchFamily="34" charset="0"/>
              <a:buChar char="•"/>
            </a:pPr>
            <a:r>
              <a:rPr lang="en-US" b="1">
                <a:latin typeface="Arial"/>
                <a:cs typeface="Arial"/>
              </a:rPr>
              <a:t>Customer satisfaction and Customer retention</a:t>
            </a:r>
            <a:r>
              <a:rPr lang="en-US">
                <a:latin typeface="Arial"/>
                <a:cs typeface="Arial"/>
              </a:rPr>
              <a:t>: Personalized recommendations for the members based on their search history.</a:t>
            </a:r>
            <a:endParaRPr lang="en-US">
              <a:latin typeface="Arial"/>
              <a:ea typeface="+mn-lt"/>
              <a:cs typeface="Arial"/>
            </a:endParaRPr>
          </a:p>
          <a:p>
            <a:pPr marL="742950" lvl="1" indent="-285750">
              <a:buFont typeface="Arial,Sans-Serif" panose="020B0604020202020204" pitchFamily="34" charset="0"/>
              <a:buChar char="•"/>
            </a:pPr>
            <a:r>
              <a:rPr lang="en-US" b="1">
                <a:latin typeface="Arial"/>
                <a:cs typeface="Arial"/>
              </a:rPr>
              <a:t>Efficiency of Website and mobile app</a:t>
            </a:r>
            <a:r>
              <a:rPr lang="en-US">
                <a:latin typeface="Arial"/>
                <a:cs typeface="Arial"/>
              </a:rPr>
              <a:t>: Latency during campaigns – mobile app. </a:t>
            </a:r>
            <a:endParaRPr lang="en-US">
              <a:latin typeface="Arial"/>
              <a:ea typeface="+mn-lt"/>
              <a:cs typeface="Arial"/>
            </a:endParaRPr>
          </a:p>
          <a:p>
            <a:pPr marL="742950" lvl="1" indent="-285750">
              <a:buFont typeface="Arial,Sans-Serif" panose="020B0604020202020204" pitchFamily="34" charset="0"/>
              <a:buChar char="•"/>
            </a:pPr>
            <a:endParaRPr lang="en-US">
              <a:latin typeface="Arial"/>
              <a:cs typeface="Arial"/>
            </a:endParaRPr>
          </a:p>
          <a:p>
            <a:pPr lvl="1"/>
            <a:endParaRPr lang="en-US">
              <a:latin typeface="Arial"/>
              <a:cs typeface="Arial"/>
            </a:endParaRPr>
          </a:p>
          <a:p>
            <a:endParaRPr lang="en-US">
              <a:latin typeface="Arial"/>
              <a:cs typeface="Arial"/>
            </a:endParaRPr>
          </a:p>
          <a:p>
            <a:pPr>
              <a:buFont typeface="Arial,Sans-Serif" panose="020B0604020202020204" pitchFamily="34" charset="0"/>
            </a:pPr>
            <a:r>
              <a:rPr lang="en-US" b="1">
                <a:latin typeface="Arial"/>
                <a:cs typeface="Arial"/>
              </a:rPr>
              <a:t>Reasons for making the above recommendation</a:t>
            </a:r>
            <a:endParaRPr lang="en-US" b="1">
              <a:ea typeface="+mn-lt"/>
              <a:cs typeface="+mn-lt"/>
            </a:endParaRPr>
          </a:p>
          <a:p>
            <a:endParaRPr lang="en-US" b="1">
              <a:latin typeface="Arial"/>
              <a:cs typeface="Arial"/>
            </a:endParaRPr>
          </a:p>
          <a:p>
            <a:pPr marL="742950" lvl="1" indent="-285750">
              <a:buFont typeface="Arial,Sans-Serif" panose="020B0604020202020204" pitchFamily="34" charset="0"/>
              <a:buChar char="•"/>
            </a:pPr>
            <a:r>
              <a:rPr lang="en-US">
                <a:latin typeface="Arial"/>
                <a:cs typeface="Arial"/>
              </a:rPr>
              <a:t>This will help them to increase their online traffic and improve their conversion rate. </a:t>
            </a:r>
            <a:endParaRPr lang="en-US">
              <a:ea typeface="+mn-lt"/>
              <a:cs typeface="+mn-lt"/>
            </a:endParaRPr>
          </a:p>
          <a:p>
            <a:pPr marL="742950" lvl="1" indent="-285750">
              <a:buFont typeface="Arial,Sans-Serif" panose="020B0604020202020204" pitchFamily="34" charset="0"/>
              <a:buChar char="•"/>
            </a:pPr>
            <a:r>
              <a:rPr lang="en-US">
                <a:latin typeface="Arial"/>
                <a:cs typeface="Arial"/>
              </a:rPr>
              <a:t>It will also help them to increase their sales by providing a suitable recommendation.</a:t>
            </a:r>
            <a:endParaRPr lang="en-US">
              <a:ea typeface="+mn-lt"/>
              <a:cs typeface="+mn-lt"/>
            </a:endParaRPr>
          </a:p>
          <a:p>
            <a:pPr marL="285750" indent="-285750">
              <a:buFont typeface="Arial" panose="020B0604020202020204" pitchFamily="34" charset="0"/>
              <a:buChar char="•"/>
            </a:pPr>
            <a:endParaRPr lang="en-US">
              <a:latin typeface="arial" panose="020B0604020202020204" pitchFamily="34" charset="0"/>
              <a:cs typeface="arial"/>
            </a:endParaRPr>
          </a:p>
          <a:p>
            <a:pPr marL="285750" indent="-285750" algn="l">
              <a:buFont typeface="Arial" panose="020B0604020202020204" pitchFamily="34" charset="0"/>
              <a:buChar char="•"/>
            </a:pPr>
            <a:endParaRPr lang="en-US">
              <a:solidFill>
                <a:srgbClr val="000000"/>
              </a:solidFill>
              <a:latin typeface="arial" panose="020B0604020202020204" pitchFamily="34" charset="0"/>
              <a:cs typeface="arial"/>
            </a:endParaRPr>
          </a:p>
          <a:p>
            <a:pPr marL="285750" indent="-285750" algn="l">
              <a:buFont typeface="Arial" panose="020B0604020202020204" pitchFamily="34" charset="0"/>
              <a:buChar char="•"/>
            </a:pPr>
            <a:endParaRPr lang="en-US" b="0" i="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rgbClr val="000000"/>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4E4B8FF-4C45-CD18-C8F2-2C937A796A84}"/>
              </a:ext>
            </a:extLst>
          </p:cNvPr>
          <p:cNvSpPr>
            <a:spLocks noGrp="1"/>
          </p:cNvSpPr>
          <p:nvPr>
            <p:ph type="title"/>
          </p:nvPr>
        </p:nvSpPr>
        <p:spPr>
          <a:xfrm>
            <a:off x="489408" y="365125"/>
            <a:ext cx="10515600" cy="637765"/>
          </a:xfrm>
        </p:spPr>
        <p:txBody>
          <a:bodyPr>
            <a:normAutofit/>
          </a:bodyPr>
          <a:lstStyle/>
          <a:p>
            <a:r>
              <a:rPr lang="en-US" sz="3200" b="1" dirty="0">
                <a:solidFill>
                  <a:schemeClr val="tx1"/>
                </a:solidFill>
              </a:rPr>
              <a:t>Digital Transformation</a:t>
            </a:r>
          </a:p>
        </p:txBody>
      </p:sp>
    </p:spTree>
    <p:extLst>
      <p:ext uri="{BB962C8B-B14F-4D97-AF65-F5344CB8AC3E}">
        <p14:creationId xmlns:p14="http://schemas.microsoft.com/office/powerpoint/2010/main" val="4221782301"/>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1968</TotalTime>
  <Words>4332</Words>
  <Application>Microsoft Office PowerPoint</Application>
  <PresentationFormat>Widescreen</PresentationFormat>
  <Paragraphs>315</Paragraphs>
  <Slides>42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-apple-system</vt:lpstr>
      <vt:lpstr>Arial</vt:lpstr>
      <vt:lpstr>Arial</vt:lpstr>
      <vt:lpstr>Arial,Sans-Serif</vt:lpstr>
      <vt:lpstr>Calibri</vt:lpstr>
      <vt:lpstr>Symbol</vt:lpstr>
      <vt:lpstr>Times New Roman</vt:lpstr>
      <vt:lpstr>Trebuchet MS</vt:lpstr>
      <vt:lpstr>Wingdings 3</vt:lpstr>
      <vt:lpstr>Facet</vt:lpstr>
      <vt:lpstr>PowerPoint Presentation</vt:lpstr>
      <vt:lpstr>PowerPoint Presentation</vt:lpstr>
      <vt:lpstr>Question – 1 &amp; 2</vt:lpstr>
      <vt:lpstr>Question – 3</vt:lpstr>
      <vt:lpstr>One feature that really caught our eye </vt:lpstr>
      <vt:lpstr>Question – 4</vt:lpstr>
      <vt:lpstr>Question – 5</vt:lpstr>
      <vt:lpstr>PowerPoint Presentation</vt:lpstr>
      <vt:lpstr>Digital Transformation</vt:lpstr>
      <vt:lpstr>Digital Transformation</vt:lpstr>
      <vt:lpstr>Digital Transformation</vt:lpstr>
      <vt:lpstr>Data Values</vt:lpstr>
      <vt:lpstr>Governance</vt:lpstr>
      <vt:lpstr>Governance</vt:lpstr>
      <vt:lpstr>PowerPoint Presentation</vt:lpstr>
      <vt:lpstr>PLA – 3 Keywords</vt:lpstr>
      <vt:lpstr>PLA’s – Running shoes</vt:lpstr>
      <vt:lpstr>PLA’s – Training shorts</vt:lpstr>
      <vt:lpstr>PLA’s – Activewear</vt:lpstr>
      <vt:lpstr>PLA’s – Nike Vs Adidas</vt:lpstr>
      <vt:lpstr>3 Key Metrics</vt:lpstr>
      <vt:lpstr>3 Recommendations</vt:lpstr>
      <vt:lpstr>3 Recommendations</vt:lpstr>
      <vt:lpstr>References</vt:lpstr>
      <vt:lpstr>PowerPoint Presentation</vt:lpstr>
      <vt:lpstr>Social Media Presence &amp; channels they are on</vt:lpstr>
      <vt:lpstr>Engaging with Audience</vt:lpstr>
      <vt:lpstr>Engagement from Customers</vt:lpstr>
      <vt:lpstr>Engagement from Customers (contd.)</vt:lpstr>
      <vt:lpstr>Social Media as Customer Service Channel</vt:lpstr>
      <vt:lpstr>Social Media Strategies</vt:lpstr>
      <vt:lpstr>3 Metrics </vt:lpstr>
      <vt:lpstr>3 recommendations</vt:lpstr>
      <vt:lpstr>References</vt:lpstr>
      <vt:lpstr>PowerPoint Presentation</vt:lpstr>
      <vt:lpstr>Segments</vt:lpstr>
      <vt:lpstr>PowerPoint Presentation</vt:lpstr>
      <vt:lpstr>A/B Testing </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Billa Jahnavi</dc:creator>
  <cp:lastModifiedBy>Dharshini bala</cp:lastModifiedBy>
  <cp:revision>4</cp:revision>
  <dcterms:created xsi:type="dcterms:W3CDTF">2022-08-27T20:18:47Z</dcterms:created>
  <dcterms:modified xsi:type="dcterms:W3CDTF">2022-12-06T08:53:01Z</dcterms:modified>
</cp:coreProperties>
</file>